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3.xml.rels" ContentType="application/vnd.openxmlformats-package.relationships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1.jpeg" ContentType="image/jpeg"/>
  <Override PartName="/ppt/media/image120.wmf" ContentType="image/x-wmf"/>
  <Override PartName="/ppt/media/image70.jpeg" ContentType="image/jpeg"/>
  <Override PartName="/ppt/media/image118.wmf" ContentType="image/x-wmf"/>
  <Override PartName="/ppt/media/image38.jpeg" ContentType="image/jpeg"/>
  <Override PartName="/ppt/media/image115.png" ContentType="image/png"/>
  <Override PartName="/ppt/media/image113.png" ContentType="image/png"/>
  <Override PartName="/ppt/media/image145.jpeg" ContentType="image/jpeg"/>
  <Override PartName="/ppt/media/image111.jpeg" ContentType="image/jpeg"/>
  <Override PartName="/ppt/media/image110.wmf" ContentType="image/x-wmf"/>
  <Override PartName="/ppt/media/image109.wmf" ContentType="image/x-wmf"/>
  <Override PartName="/ppt/media/image106.wmf" ContentType="image/x-wmf"/>
  <Override PartName="/ppt/media/image119.jpeg" ContentType="image/jpeg"/>
  <Override PartName="/ppt/media/image174.wmf" ContentType="image/x-wmf"/>
  <Override PartName="/ppt/media/image104.wmf" ContentType="image/x-wmf"/>
  <Override PartName="/ppt/media/image103.wmf" ContentType="image/x-wmf"/>
  <Override PartName="/ppt/media/image138.jpeg" ContentType="image/jpeg"/>
  <Override PartName="/ppt/media/image171.wmf" ContentType="image/x-wmf"/>
  <Override PartName="/ppt/media/image102.wmf" ContentType="image/x-wmf"/>
  <Override PartName="/ppt/media/image75.jpeg" ContentType="image/jpeg"/>
  <Override PartName="/ppt/media/image101.wmf" ContentType="image/x-wmf"/>
  <Override PartName="/ppt/media/image34.png" ContentType="image/png"/>
  <Override PartName="/ppt/media/image100.wmf" ContentType="image/x-wmf"/>
  <Override PartName="/ppt/media/image33.png" ContentType="image/png"/>
  <Override PartName="/ppt/media/image157.jpeg" ContentType="image/jpeg"/>
  <Override PartName="/ppt/media/image98.wmf" ContentType="image/x-wmf"/>
  <Override PartName="/ppt/media/image96.wmf" ContentType="image/x-wmf"/>
  <Override PartName="/ppt/media/image49.jpeg" ContentType="image/jpeg"/>
  <Override PartName="/ppt/media/image95.wmf" ContentType="image/x-wmf"/>
  <Override PartName="/ppt/media/image94.wmf" ContentType="image/x-wmf"/>
  <Override PartName="/ppt/media/image42.jpeg" ContentType="image/jpeg"/>
  <Override PartName="/ppt/media/image93.wmf" ContentType="image/x-wmf"/>
  <Override PartName="/ppt/media/image68.jpeg" ContentType="image/jpeg"/>
  <Override PartName="/ppt/media/image92.png" ContentType="image/png"/>
  <Override PartName="/ppt/media/image130.jpeg" ContentType="image/jpeg"/>
  <Override PartName="/ppt/media/hdphoto6.wdp" ContentType="image/vnd.ms-photo"/>
  <Override PartName="/ppt/media/image90.jpeg" ContentType="image/jpeg"/>
  <Override PartName="/ppt/media/image17.jpeg" ContentType="image/jpeg"/>
  <Override PartName="/ppt/media/image84.jpeg" ContentType="image/jpeg"/>
  <Override PartName="/ppt/media/image60.wmf" ContentType="image/x-wmf"/>
  <Override PartName="/ppt/media/image85.png" ContentType="image/png"/>
  <Override PartName="/ppt/media/image82.jpeg" ContentType="image/jpeg"/>
  <Override PartName="/ppt/media/image81.jpeg" ContentType="image/jpeg"/>
  <Override PartName="/ppt/media/image76.wmf" ContentType="image/x-wmf"/>
  <Override PartName="/ppt/media/image47.jpeg" ContentType="image/jpeg"/>
  <Override PartName="/ppt/media/image74.png" ContentType="image/png"/>
  <Override PartName="/ppt/media/image114.jpeg" ContentType="image/jpeg"/>
  <Override PartName="/ppt/media/hdphoto5.wdp" ContentType="image/vnd.ms-photo"/>
  <Override PartName="/ppt/media/image69.png" ContentType="image/png"/>
  <Override PartName="/ppt/media/image67.png" ContentType="image/png"/>
  <Override PartName="/ppt/media/image134.wmf" ContentType="image/x-wmf"/>
  <Override PartName="/ppt/media/image64.jpeg" ContentType="image/jpeg"/>
  <Override PartName="/ppt/media/image53.wmf" ContentType="image/x-wmf"/>
  <Override PartName="/ppt/media/image61.wmf" ContentType="image/x-wmf"/>
  <Override PartName="/ppt/media/image66.jpeg" ContentType="image/jpeg"/>
  <Override PartName="/ppt/media/image32.png" ContentType="image/png"/>
  <Override PartName="/ppt/media/hdphoto2.wdp" ContentType="image/vnd.ms-photo"/>
  <Override PartName="/ppt/media/image30.jpeg" ContentType="image/jpeg"/>
  <Override PartName="/ppt/media/image112.png" ContentType="image/png"/>
  <Override PartName="/ppt/media/image99.wmf" ContentType="image/x-wmf"/>
  <Override PartName="/ppt/media/hdphoto1.wdp" ContentType="image/vnd.ms-photo"/>
  <Override PartName="/ppt/media/image46.jpeg" ContentType="image/jpeg"/>
  <Override PartName="/ppt/media/image43.jpeg" ContentType="image/jpeg"/>
  <Override PartName="/ppt/media/image44.wmf" ContentType="image/x-wmf"/>
  <Override PartName="/ppt/media/image48.png" ContentType="image/png"/>
  <Override PartName="/ppt/media/image57.jpeg" ContentType="image/jpeg"/>
  <Override PartName="/ppt/media/image63.png" ContentType="image/png"/>
  <Override PartName="/ppt/media/image136.jpeg" ContentType="image/jpeg"/>
  <Override PartName="/ppt/media/hdphoto3.wdp" ContentType="image/vnd.ms-photo"/>
  <Override PartName="/ppt/media/image54.jpeg" ContentType="image/jpeg"/>
  <Override PartName="/ppt/media/image153.wmf" ContentType="image/x-wmf"/>
  <Override PartName="/ppt/media/image123.jpeg" ContentType="image/jpeg"/>
  <Override PartName="/ppt/media/image124.jpeg" ContentType="image/jpeg"/>
  <Override PartName="/ppt/media/image37.jpeg" ContentType="image/jpeg"/>
  <Override PartName="/ppt/media/image41.png" ContentType="image/png"/>
  <Override PartName="/ppt/media/image151.jpeg" ContentType="image/jpeg"/>
  <Override PartName="/ppt/media/image168.jpeg" ContentType="image/jpeg"/>
  <Override PartName="/ppt/media/image2.png" ContentType="image/png"/>
  <Override PartName="/ppt/media/image14.png" ContentType="image/png"/>
  <Override PartName="/ppt/media/image125.jpeg" ContentType="image/jpeg"/>
  <Override PartName="/ppt/media/image144.png" ContentType="image/png"/>
  <Override PartName="/ppt/media/image127.jpeg" ContentType="image/jpeg"/>
  <Override PartName="/ppt/media/image128.jpeg" ContentType="image/jpeg"/>
  <Override PartName="/ppt/media/image131.wmf" ContentType="image/x-wmf"/>
  <Override PartName="/ppt/media/image12.png" ContentType="image/png"/>
  <Override PartName="/ppt/media/image129.jpeg" ContentType="image/jpeg"/>
  <Override PartName="/ppt/media/image22.png" ContentType="image/png"/>
  <Override PartName="/ppt/media/image122.wmf" ContentType="image/x-wmf"/>
  <Override PartName="/ppt/media/image147.jpeg" ContentType="image/jpeg"/>
  <Override PartName="/ppt/media/image159.wmf" ContentType="image/x-wmf"/>
  <Override PartName="/ppt/media/image162.jpeg" ContentType="image/jpeg"/>
  <Override PartName="/ppt/media/image116.png" ContentType="image/png"/>
  <Override PartName="/ppt/media/image164.wmf" ContentType="image/x-wmf"/>
  <Override PartName="/ppt/media/image45.jpeg" ContentType="image/jpeg"/>
  <Override PartName="/ppt/media/image56.wmf" ContentType="image/x-wmf"/>
  <Override PartName="/ppt/media/image167.jpeg" ContentType="image/jpeg"/>
  <Override PartName="/ppt/media/image173.wmf" ContentType="image/x-wmf"/>
  <Override PartName="/ppt/media/image105.wmf" ContentType="image/x-wmf"/>
  <Override PartName="/ppt/media/image148.png" ContentType="image/png"/>
  <Override PartName="/ppt/media/image51.png" ContentType="image/png"/>
  <Override PartName="/ppt/media/image142.jpeg" ContentType="image/jpeg"/>
  <Override PartName="/ppt/media/image158.wmf" ContentType="image/x-wmf"/>
  <Override PartName="/ppt/media/image156.wmf" ContentType="image/x-wmf"/>
  <Override PartName="/ppt/media/image143.jpeg" ContentType="image/jpeg"/>
  <Override PartName="/ppt/media/image169.png" ContentType="image/png"/>
  <Override PartName="/ppt/media/image141.jpeg" ContentType="image/jpeg"/>
  <Override PartName="/ppt/media/image163.wmf" ContentType="image/x-wmf"/>
  <Override PartName="/ppt/media/image175.wmf" ContentType="image/x-wmf"/>
  <Override PartName="/ppt/media/image40.jpeg" ContentType="image/jpeg"/>
  <Override PartName="/ppt/media/image166.wmf" ContentType="image/x-wmf"/>
  <Override PartName="/ppt/media/image170.jpeg" ContentType="image/jpeg"/>
  <Override PartName="/ppt/media/image176.jpeg" ContentType="image/jpeg"/>
  <Override PartName="/ppt/media/image155.wmf" ContentType="image/x-wmf"/>
  <Override PartName="/ppt/media/image152.png" ContentType="image/png"/>
  <Override PartName="/ppt/media/image135.wmf" ContentType="image/x-wmf"/>
  <Override PartName="/ppt/media/image4.png" ContentType="image/png"/>
  <Override PartName="/ppt/media/image137.wmf" ContentType="image/x-wmf"/>
  <Override PartName="/ppt/media/image149.jpeg" ContentType="image/jpeg"/>
  <Override PartName="/ppt/media/image132.jpeg" ContentType="image/jpeg"/>
  <Override PartName="/ppt/media/image146.jpeg" ContentType="image/jpeg"/>
  <Override PartName="/ppt/media/image139.jpeg" ContentType="image/jpeg"/>
  <Override PartName="/ppt/media/image50.jpeg" ContentType="image/jpeg"/>
  <Override PartName="/ppt/media/image140.jpeg" ContentType="image/jpeg"/>
  <Override PartName="/ppt/media/image39.jpeg" ContentType="image/jpeg"/>
  <Override PartName="/ppt/media/image8.jpeg" ContentType="image/jpeg"/>
  <Override PartName="/ppt/media/image23.png" ContentType="image/png"/>
  <Override PartName="/ppt/media/image91.png" ContentType="image/png"/>
  <Override PartName="/ppt/media/image26.png" ContentType="image/png"/>
  <Override PartName="/ppt/media/image161.wmf" ContentType="image/x-wmf"/>
  <Override PartName="/ppt/media/image133.wmf" ContentType="image/x-wmf"/>
  <Override PartName="/ppt/media/image52.jpeg" ContentType="image/jpeg"/>
  <Override PartName="/ppt/media/image29.jpeg" ContentType="image/jpeg"/>
  <Override PartName="/ppt/media/image88.jpeg" ContentType="image/jpeg"/>
  <Override PartName="/ppt/media/image31.png" ContentType="image/png"/>
  <Override PartName="/ppt/media/image150.jpeg" ContentType="image/jpeg"/>
  <Override PartName="/ppt/media/image9.png" ContentType="image/png"/>
  <Override PartName="/ppt/media/image6.jpeg" ContentType="image/jpeg"/>
  <Override PartName="/ppt/media/image154.jpeg" ContentType="image/jpeg"/>
  <Override PartName="/ppt/media/image71.png" ContentType="image/png"/>
  <Override PartName="/ppt/media/image160.wmf" ContentType="image/x-wmf"/>
  <Override PartName="/ppt/media/image25.png" ContentType="image/png"/>
  <Override PartName="/ppt/media/image172.jpeg" ContentType="image/jpeg"/>
  <Override PartName="/ppt/media/image10.jpeg" ContentType="image/jpeg"/>
  <Override PartName="/ppt/media/image86.jpeg" ContentType="image/jpeg"/>
  <Override PartName="/ppt/media/image7.jpeg" ContentType="image/jpeg"/>
  <Override PartName="/ppt/media/image5.wmf" ContentType="image/x-wmf"/>
  <Override PartName="/ppt/media/hdphoto4.wdp" ContentType="image/vnd.ms-photo"/>
  <Override PartName="/ppt/media/image27.jpeg" ContentType="image/jpeg"/>
  <Override PartName="/ppt/media/image11.png" ContentType="image/png"/>
  <Override PartName="/ppt/media/image108.png" ContentType="image/png"/>
  <Override PartName="/ppt/media/image36.jpeg" ContentType="image/jpeg"/>
  <Override PartName="/ppt/media/image78.wmf" ContentType="image/x-wmf"/>
  <Override PartName="/ppt/media/image107.png" ContentType="image/png"/>
  <Override PartName="/ppt/media/image79.wmf" ContentType="image/x-wmf"/>
  <Override PartName="/ppt/media/image28.jpeg" ContentType="image/jpeg"/>
  <Override PartName="/ppt/media/image20.png" ContentType="image/png"/>
  <Override PartName="/ppt/media/image13.jpeg" ContentType="image/jpeg"/>
  <Override PartName="/ppt/media/image3.png" ContentType="image/png"/>
  <Override PartName="/ppt/media/image83.png" ContentType="image/png"/>
  <Override PartName="/ppt/media/image15.png" ContentType="image/png"/>
  <Override PartName="/ppt/media/image35.jpeg" ContentType="image/jpeg"/>
  <Override PartName="/ppt/media/image165.wmf" ContentType="image/x-wmf"/>
  <Override PartName="/ppt/media/image1.jpeg" ContentType="image/jpeg"/>
  <Override PartName="/ppt/media/image89.jpeg" ContentType="image/jpeg"/>
  <Override PartName="/ppt/media/image16.jpeg" ContentType="image/jpeg"/>
  <Override PartName="/ppt/media/image55.wmf" ContentType="image/x-wmf"/>
  <Override PartName="/ppt/media/image18.jpeg" ContentType="image/jpeg"/>
  <Override PartName="/ppt/media/image97.wmf" ContentType="image/x-wmf"/>
  <Override PartName="/ppt/media/image62.jpeg" ContentType="image/jpeg"/>
  <Override PartName="/ppt/media/image77.wmf" ContentType="image/x-wmf"/>
  <Override PartName="/ppt/media/image21.jpeg" ContentType="image/jpeg"/>
  <Override PartName="/ppt/media/image65.png" ContentType="image/png"/>
  <Override PartName="/ppt/media/image80.jpeg" ContentType="image/jpeg"/>
  <Override PartName="/ppt/media/image87.png" ContentType="image/png"/>
  <Override PartName="/ppt/media/image19.png" ContentType="image/png"/>
  <Override PartName="/ppt/media/image117.jpeg" ContentType="image/jpeg"/>
  <Override PartName="/ppt/media/image24.jpeg" ContentType="image/jpeg"/>
  <Override PartName="/ppt/media/image58.jpeg" ContentType="image/jpeg"/>
  <Override PartName="/ppt/media/image72.jpeg" ContentType="image/jpeg"/>
  <Override PartName="/ppt/media/image73.png" ContentType="image/png"/>
  <Override PartName="/ppt/media/image126.wmf" ContentType="image/x-wmf"/>
  <Override PartName="/ppt/media/image59.png" ContentType="image/png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x="14758988" cy="1079976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Cl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ic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k 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o 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sl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id</a:t>
            </a:r>
            <a:r>
              <a:rPr b="0" lang="en-US" sz="486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</a:t>
            </a:r>
            <a:r>
              <a:rPr b="0" lang="en-IN" sz="2000" spc="-1" strike="noStrike">
                <a:latin typeface="Arial"/>
              </a:rPr>
              <a:t>k </a:t>
            </a:r>
            <a:r>
              <a:rPr b="0" lang="en-IN" sz="2000" spc="-1" strike="noStrike">
                <a:latin typeface="Arial"/>
              </a:rPr>
              <a:t>to </a:t>
            </a:r>
            <a:r>
              <a:rPr b="0" lang="en-IN" sz="2000" spc="-1" strike="noStrike">
                <a:latin typeface="Arial"/>
              </a:rPr>
              <a:t>ed</a:t>
            </a:r>
            <a:r>
              <a:rPr b="0" lang="en-IN" sz="2000" spc="-1" strike="noStrike">
                <a:latin typeface="Arial"/>
              </a:rPr>
              <a:t>it </a:t>
            </a:r>
            <a:r>
              <a:rPr b="0" lang="en-IN" sz="2000" spc="-1" strike="noStrike">
                <a:latin typeface="Arial"/>
              </a:rPr>
              <a:t>th</a:t>
            </a:r>
            <a:r>
              <a:rPr b="0" lang="en-IN" sz="2000" spc="-1" strike="noStrike">
                <a:latin typeface="Arial"/>
              </a:rPr>
              <a:t>e </a:t>
            </a:r>
            <a:r>
              <a:rPr b="0" lang="en-IN" sz="2000" spc="-1" strike="noStrike">
                <a:latin typeface="Arial"/>
              </a:rPr>
              <a:t>no</a:t>
            </a:r>
            <a:r>
              <a:rPr b="0" lang="en-IN" sz="2000" spc="-1" strike="noStrike">
                <a:latin typeface="Arial"/>
              </a:rPr>
              <a:t>te</a:t>
            </a:r>
            <a:r>
              <a:rPr b="0" lang="en-IN" sz="2000" spc="-1" strike="noStrike">
                <a:latin typeface="Arial"/>
              </a:rPr>
              <a:t>s </a:t>
            </a:r>
            <a:r>
              <a:rPr b="0" lang="en-IN" sz="2000" spc="-1" strike="noStrike">
                <a:latin typeface="Arial"/>
              </a:rPr>
              <a:t>for</a:t>
            </a:r>
            <a:r>
              <a:rPr b="0" lang="en-IN" sz="2000" spc="-1" strike="noStrike">
                <a:latin typeface="Arial"/>
              </a:rPr>
              <a:t>m</a:t>
            </a:r>
            <a:r>
              <a:rPr b="0" lang="en-IN" sz="2000" spc="-1" strike="noStrike">
                <a:latin typeface="Arial"/>
              </a:rPr>
              <a:t>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7AB8F81-210F-467D-94EA-BF8957AE65DC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71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EBDE07-2D9E-41BE-B7A2-E4F9A2549F8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3E7F15-EDF6-4777-8C27-F5AECC02FA3F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12E03F-F5DC-4498-944A-E3FA90C2823D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67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63F30AA-DE9D-455F-8AFB-47DEA6234A4C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68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A0D400-6673-4242-9F85-440874B41B0A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ABB4A6-A505-44A5-9384-0BEC7EE1310A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BCD2964-5353-4C59-B4C9-74B271B14817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68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6BD476E-85E3-4FB9-8349-86AF35C07F07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692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3DBF49-B664-48EF-8769-EC63338EF6A7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695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104A84-B803-4132-A55A-5738B2AEF4E2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69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If the several people shake hands to each other then the total number of shaking hands will be even.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1E2F53-B19C-4E56-9D3C-EC3C0F4FF4F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If the several people shake hands to each other then the total number of shaking hands will be even.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92CA22E-B43B-4514-BB75-425216ECB49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 </a:t>
            </a:r>
            <a:r>
              <a:rPr b="0" i="1" lang="en-US" sz="1200" spc="-1" strike="noStrike">
                <a:latin typeface="Arial"/>
              </a:rPr>
              <a:t>Any two consecutive edges are either adjacent or   identical.</a:t>
            </a:r>
            <a:r>
              <a:rPr b="0" i="1" lang="en-US" sz="1200" spc="-1" strike="noStrike" baseline="-25000">
                <a:latin typeface="Arial"/>
              </a:rPr>
              <a:t>  </a:t>
            </a:r>
            <a:r>
              <a:rPr b="0" i="1" lang="en-US" sz="1200" spc="-1" strike="noStrike">
                <a:latin typeface="Arial"/>
              </a:rPr>
              <a:t> The number of edges in a walk is called its length.</a:t>
            </a:r>
            <a:r>
              <a:rPr b="0" i="1" lang="en-US" sz="1200" spc="-1" strike="noStrike" baseline="-25000">
                <a:latin typeface="Arial"/>
              </a:rPr>
              <a:t> 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7474CA-F4AC-4742-A9AE-288C9B6E2C5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7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 </a:t>
            </a:r>
            <a:r>
              <a:rPr b="0" i="1" lang="en-US" sz="1200" spc="-1" strike="noStrike">
                <a:latin typeface="Arial"/>
              </a:rPr>
              <a:t>Any two consecutive edges are either adjacent or   identical.</a:t>
            </a:r>
            <a:r>
              <a:rPr b="0" i="1" lang="en-US" sz="1200" spc="-1" strike="noStrike" baseline="-25000">
                <a:latin typeface="Arial"/>
              </a:rPr>
              <a:t>  </a:t>
            </a:r>
            <a:r>
              <a:rPr b="0" i="1" lang="en-US" sz="1200" spc="-1" strike="noStrike">
                <a:latin typeface="Arial"/>
              </a:rPr>
              <a:t> The number of edges in a walk is called its length.</a:t>
            </a:r>
            <a:r>
              <a:rPr b="0" i="1" lang="en-US" sz="1200" spc="-1" strike="noStrike" baseline="-25000">
                <a:latin typeface="Arial"/>
              </a:rPr>
              <a:t> 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FC6A26-771C-4FAE-8EC0-EE0D6A351F9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7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 </a:t>
            </a:r>
            <a:r>
              <a:rPr b="0" i="1" lang="en-US" sz="1200" spc="-1" strike="noStrike">
                <a:latin typeface="Arial"/>
              </a:rPr>
              <a:t>Any two consecutive edges are either adjacent or   identical.</a:t>
            </a:r>
            <a:r>
              <a:rPr b="0" i="1" lang="en-US" sz="1200" spc="-1" strike="noStrike" baseline="-25000">
                <a:latin typeface="Arial"/>
              </a:rPr>
              <a:t>  </a:t>
            </a:r>
            <a:r>
              <a:rPr b="0" i="1" lang="en-US" sz="1200" spc="-1" strike="noStrike">
                <a:latin typeface="Arial"/>
              </a:rPr>
              <a:t> The number of edges in a walk is called its length.</a:t>
            </a:r>
            <a:r>
              <a:rPr b="0" i="1" lang="en-US" sz="1200" spc="-1" strike="noStrike" baseline="-25000">
                <a:latin typeface="Arial"/>
              </a:rPr>
              <a:t> 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6FD1DE-E5BB-4A6E-944F-5DA18307EDF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6120" cy="3428640"/>
          </a:xfrm>
          <a:prstGeom prst="rect">
            <a:avLst/>
          </a:prstGeom>
          <a:ln w="0">
            <a:noFill/>
          </a:ln>
        </p:spPr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 </a:t>
            </a:r>
            <a:r>
              <a:rPr b="0" i="1" lang="en-US" sz="1200" spc="-1" strike="noStrike">
                <a:latin typeface="Arial"/>
              </a:rPr>
              <a:t>Any two consecutive edges are either adjacent or   identical.</a:t>
            </a:r>
            <a:r>
              <a:rPr b="0" i="1" lang="en-US" sz="1200" spc="-1" strike="noStrike" baseline="-25000">
                <a:latin typeface="Arial"/>
              </a:rPr>
              <a:t>  </a:t>
            </a:r>
            <a:r>
              <a:rPr b="0" i="1" lang="en-US" sz="1200" spc="-1" strike="noStrike">
                <a:latin typeface="Arial"/>
              </a:rPr>
              <a:t> The number of edges in a walk is called its length.</a:t>
            </a:r>
            <a:r>
              <a:rPr b="0" i="1" lang="en-US" sz="1200" spc="-1" strike="noStrike" baseline="-25000">
                <a:latin typeface="Arial"/>
              </a:rPr>
              <a:t> 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4BB39D-8072-4E96-AEA9-A7C4175F2E7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260AF4-3426-436E-82D7-E212337025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328256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8000" y="6242760"/>
            <a:ext cx="1328256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F5B8A4-78CD-44F0-A85C-A26CEC3860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800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54416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C22B53-C123-4501-9543-55532A57D3D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229000" y="252000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720000" y="252000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8000" y="624276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229000" y="624276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720000" y="624276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8B2DCB-C6E7-407C-8998-095DF276DC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A6855A6-E928-4B03-B98E-E695D6E4F1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8000" y="2520000"/>
            <a:ext cx="1328256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2D4B554-74C7-4C2A-BA3D-E3F88E2E57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328256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278C21-8973-48D7-A3BB-85AF103999F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866093-C899-41CB-A7EE-966C29AEC2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8786674-1395-472A-ACA6-F68A5149CB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8000" y="432360"/>
            <a:ext cx="13282560" cy="83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35529BC-45A5-44C1-93CF-2AB043B571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800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6663010-B5D3-4C8D-A5C6-11592A32C3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8000" y="2520000"/>
            <a:ext cx="1328256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F5C3E6-43B7-4709-B677-3D1836A125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54416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2DBB1C2-5F2F-4136-9A13-9DDCDBF835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8000" y="6242760"/>
            <a:ext cx="1328256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DC4A15-7C8A-4987-B70A-3A9202FFD8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328256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8000" y="6242760"/>
            <a:ext cx="1328256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89A798-FD8D-4A14-B0F6-DD28F25B64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800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54416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222EA2-DCEC-47DA-8155-719863B71CA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229000" y="252000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720000" y="252000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8000" y="624276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229000" y="624276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720000" y="624276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B0862E1-4D25-4541-B8C6-F0E5D54AFBB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FAC5DEA-7BF4-4471-A3C3-96545EED24E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8000" y="2520000"/>
            <a:ext cx="1328256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F20ABC3-A61A-44EF-9C22-F85941047DF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328256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AC06569-8F52-4F64-9441-EAD250D899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424C04D-7196-4A03-BA69-0B13E78CD8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A121816-4969-47E6-8C76-F328F66BDD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328256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DF7FD9-6AFF-469D-9692-E71CA3E040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8000" y="432360"/>
            <a:ext cx="13282560" cy="83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96AA9D-9DBF-4A8B-8105-C3AB0AEF01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800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EBC1B8E-B5F2-481C-9443-7492A76F7F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54416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E5DF152-32E6-4E41-B29A-218C57BF44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8000" y="6242760"/>
            <a:ext cx="1328256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EFCB260-FDD4-45B9-9587-A8AD608E13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328256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8000" y="6242760"/>
            <a:ext cx="1328256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86E2B1E-B264-43A8-84F9-D2785EB3B4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800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54416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B73538E-FB4E-4460-B5A1-0618B2728FD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229000" y="252000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720000" y="252000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8000" y="624276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229000" y="624276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720000" y="6242760"/>
            <a:ext cx="4276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4792616-7A95-4E37-81DC-E7636305712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BBE8EB-36D3-41AD-9FA7-62F39A25CF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751878-AC7D-4667-8414-D05416A58F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8000" y="432360"/>
            <a:ext cx="13282560" cy="83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566C8E-3FBC-4EC6-B025-AB9F31E1CF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800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A27B1E-28A3-46FC-880E-4B8DB547E7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71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544160" y="624276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87DD2F-8D5C-4401-8C9D-5A10633475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544160" y="2520000"/>
            <a:ext cx="648180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8000" y="6242760"/>
            <a:ext cx="13282560" cy="339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7525A0-73A4-4E89-AD1F-C9939E1D6C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Click to edit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Master title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style</a:t>
            </a:r>
            <a:endParaRPr b="0" lang="en-US" sz="7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8000" y="2520000"/>
            <a:ext cx="13282560" cy="7126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553320" indent="-553320">
              <a:lnSpc>
                <a:spcPct val="100000"/>
              </a:lnSpc>
              <a:spcBef>
                <a:spcPts val="1032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516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  <a:p>
            <a:pPr lvl="1" marL="1199160" indent="-461160">
              <a:lnSpc>
                <a:spcPct val="100000"/>
              </a:lnSpc>
              <a:spcBef>
                <a:spcPts val="904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452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 lvl="2" marL="1845000" indent="-369000">
              <a:lnSpc>
                <a:spcPct val="100000"/>
              </a:lnSpc>
              <a:spcBef>
                <a:spcPts val="7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87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3870" spc="-1" strike="noStrike">
              <a:solidFill>
                <a:srgbClr val="000000"/>
              </a:solidFill>
              <a:latin typeface="Calibri"/>
            </a:endParaRPr>
          </a:p>
          <a:p>
            <a:pPr lvl="3" marL="2583000" indent="-369000">
              <a:lnSpc>
                <a:spcPct val="100000"/>
              </a:lnSpc>
              <a:spcBef>
                <a:spcPts val="646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323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3230" spc="-1" strike="noStrike">
              <a:solidFill>
                <a:srgbClr val="000000"/>
              </a:solidFill>
              <a:latin typeface="Calibri"/>
            </a:endParaRPr>
          </a:p>
          <a:p>
            <a:pPr lvl="4" marL="3321000" indent="-369000">
              <a:lnSpc>
                <a:spcPct val="100000"/>
              </a:lnSpc>
              <a:spcBef>
                <a:spcPts val="646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323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323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738000" y="10009800"/>
            <a:ext cx="3443400" cy="57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5042520" y="10009800"/>
            <a:ext cx="4673160" cy="57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10577160" y="10009800"/>
            <a:ext cx="3443400" cy="57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C5D5B0-CEA4-4F2F-BD05-4BD736A248A8}" type="slidenum">
              <a:rPr b="0" lang="en-IN" sz="194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94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07000" y="3354840"/>
            <a:ext cx="12544920" cy="2314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r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US" sz="7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738000" y="10009800"/>
            <a:ext cx="3443400" cy="57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5042520" y="10009800"/>
            <a:ext cx="4673160" cy="57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10577160" y="10009800"/>
            <a:ext cx="3443400" cy="57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868394-FDF2-455A-8450-3C8605A22CDB}" type="slidenum">
              <a:rPr b="0" lang="en-IN" sz="194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94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737640" y="2526840"/>
            <a:ext cx="13282560" cy="62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6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87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387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3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323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3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323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r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US" sz="7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 idx="7"/>
          </p:nvPr>
        </p:nvSpPr>
        <p:spPr>
          <a:xfrm>
            <a:off x="738000" y="10009800"/>
            <a:ext cx="3443400" cy="57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 idx="8"/>
          </p:nvPr>
        </p:nvSpPr>
        <p:spPr>
          <a:xfrm>
            <a:off x="5042520" y="10009800"/>
            <a:ext cx="4673160" cy="57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 idx="9"/>
          </p:nvPr>
        </p:nvSpPr>
        <p:spPr>
          <a:xfrm>
            <a:off x="10577160" y="10009800"/>
            <a:ext cx="3443400" cy="57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2B7F32-7523-4F19-A4F1-3A1EC3EECA36}" type="slidenum">
              <a:rPr b="0" lang="en-IN" sz="194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94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737640" y="2526840"/>
            <a:ext cx="13282560" cy="62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16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87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387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3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323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3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323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wmf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image" Target="../media/image44.wmf"/><Relationship Id="rId4" Type="http://schemas.openxmlformats.org/officeDocument/2006/relationships/slideLayout" Target="../slideLayouts/slideLayout1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microsoft.com/office/2007/relationships/hdphoto" Target="../media/hdphoto1.wdp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microsoft.com/office/2007/relationships/hdphoto" Target="../media/hdphoto2.wdp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wm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wmf"/><Relationship Id="rId3" Type="http://schemas.openxmlformats.org/officeDocument/2006/relationships/image" Target="../media/image56.wmf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wmf"/><Relationship Id="rId4" Type="http://schemas.openxmlformats.org/officeDocument/2006/relationships/image" Target="../media/image61.wm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microsoft.com/office/2007/relationships/hdphoto" Target="../media/hdphoto3.wdp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png"/><Relationship Id="rId3" Type="http://schemas.microsoft.com/office/2007/relationships/hdphoto" Target="../media/hdphoto4.wdp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microsoft.com/office/2007/relationships/hdphoto" Target="../media/hdphoto5.wdp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76.wmf"/><Relationship Id="rId3" Type="http://schemas.openxmlformats.org/officeDocument/2006/relationships/oleObject" Target="../embeddings/oleObject2.bin"/><Relationship Id="rId4" Type="http://schemas.openxmlformats.org/officeDocument/2006/relationships/image" Target="../media/image77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78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79.wmf"/><Relationship Id="rId9" Type="http://schemas.openxmlformats.org/officeDocument/2006/relationships/slideLayout" Target="../slideLayouts/slideLayout2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microsoft.com/office/2007/relationships/hdphoto" Target="../media/hdphoto6.wdp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3.wmf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4.wmf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5.wmf"/><Relationship Id="rId2" Type="http://schemas.openxmlformats.org/officeDocument/2006/relationships/image" Target="../media/image96.wmf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7.wmf"/><Relationship Id="rId2" Type="http://schemas.openxmlformats.org/officeDocument/2006/relationships/image" Target="../media/image98.wmf"/><Relationship Id="rId3" Type="http://schemas.openxmlformats.org/officeDocument/2006/relationships/image" Target="../media/image99.wmf"/><Relationship Id="rId4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0.wmf"/><Relationship Id="rId2" Type="http://schemas.openxmlformats.org/officeDocument/2006/relationships/image" Target="../media/image101.wmf"/><Relationship Id="rId3" Type="http://schemas.openxmlformats.org/officeDocument/2006/relationships/image" Target="../media/image102.wmf"/><Relationship Id="rId4" Type="http://schemas.openxmlformats.org/officeDocument/2006/relationships/image" Target="../media/image103.wmf"/><Relationship Id="rId5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4.wmf"/><Relationship Id="rId2" Type="http://schemas.openxmlformats.org/officeDocument/2006/relationships/image" Target="../media/image105.wmf"/><Relationship Id="rId3" Type="http://schemas.openxmlformats.org/officeDocument/2006/relationships/image" Target="../media/image106.wmf"/><Relationship Id="rId4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9.wmf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10.wmf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17.jpeg"/><Relationship Id="rId2" Type="http://schemas.openxmlformats.org/officeDocument/2006/relationships/image" Target="../media/image118.wmf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19.jpeg"/><Relationship Id="rId2" Type="http://schemas.openxmlformats.org/officeDocument/2006/relationships/image" Target="../media/image120.wmf"/><Relationship Id="rId3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21.jpeg"/><Relationship Id="rId2" Type="http://schemas.openxmlformats.org/officeDocument/2006/relationships/image" Target="../media/image122.wmf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23.jpeg"/><Relationship Id="rId2" Type="http://schemas.openxmlformats.org/officeDocument/2006/relationships/slideLayout" Target="../slideLayouts/slideLayout14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24.jpeg"/><Relationship Id="rId2" Type="http://schemas.openxmlformats.org/officeDocument/2006/relationships/slideLayout" Target="../slideLayouts/slideLayout14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25.jpeg"/><Relationship Id="rId2" Type="http://schemas.openxmlformats.org/officeDocument/2006/relationships/image" Target="../media/image126.wmf"/><Relationship Id="rId3" Type="http://schemas.openxmlformats.org/officeDocument/2006/relationships/slideLayout" Target="../slideLayouts/slideLayout1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27.jpe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28.jpeg"/><Relationship Id="rId2" Type="http://schemas.openxmlformats.org/officeDocument/2006/relationships/image" Target="../media/image129.jpeg"/><Relationship Id="rId3" Type="http://schemas.openxmlformats.org/officeDocument/2006/relationships/slideLayout" Target="../slideLayouts/slideLayout14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30.jpeg"/><Relationship Id="rId2" Type="http://schemas.openxmlformats.org/officeDocument/2006/relationships/image" Target="../media/image131.wmf"/><Relationship Id="rId3" Type="http://schemas.openxmlformats.org/officeDocument/2006/relationships/slideLayout" Target="../slideLayouts/slideLayout14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32.jpeg"/><Relationship Id="rId2" Type="http://schemas.openxmlformats.org/officeDocument/2006/relationships/image" Target="../media/image133.wmf"/><Relationship Id="rId3" Type="http://schemas.openxmlformats.org/officeDocument/2006/relationships/image" Target="../media/image134.wmf"/><Relationship Id="rId4" Type="http://schemas.openxmlformats.org/officeDocument/2006/relationships/image" Target="../media/image135.wmf"/><Relationship Id="rId5" Type="http://schemas.openxmlformats.org/officeDocument/2006/relationships/slideLayout" Target="../slideLayouts/slideLayout14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36.jpeg"/><Relationship Id="rId2" Type="http://schemas.openxmlformats.org/officeDocument/2006/relationships/image" Target="../media/image137.wmf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4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38.jpeg"/><Relationship Id="rId2" Type="http://schemas.openxmlformats.org/officeDocument/2006/relationships/image" Target="../media/image139.jpeg"/><Relationship Id="rId3" Type="http://schemas.openxmlformats.org/officeDocument/2006/relationships/image" Target="../media/image140.jpeg"/><Relationship Id="rId4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41.jpeg"/><Relationship Id="rId2" Type="http://schemas.openxmlformats.org/officeDocument/2006/relationships/image" Target="../media/image142.jpeg"/><Relationship Id="rId3" Type="http://schemas.openxmlformats.org/officeDocument/2006/relationships/image" Target="../media/image143.jpeg"/><Relationship Id="rId4" Type="http://schemas.openxmlformats.org/officeDocument/2006/relationships/image" Target="../media/image144.png"/><Relationship Id="rId5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45.jpeg"/><Relationship Id="rId2" Type="http://schemas.openxmlformats.org/officeDocument/2006/relationships/image" Target="../media/image146.jpeg"/><Relationship Id="rId3" Type="http://schemas.openxmlformats.org/officeDocument/2006/relationships/image" Target="../media/image147.jpeg"/><Relationship Id="rId4" Type="http://schemas.openxmlformats.org/officeDocument/2006/relationships/image" Target="../media/image148.png"/><Relationship Id="rId5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49.jpeg"/><Relationship Id="rId2" Type="http://schemas.openxmlformats.org/officeDocument/2006/relationships/image" Target="../media/image150.jpeg"/><Relationship Id="rId3" Type="http://schemas.openxmlformats.org/officeDocument/2006/relationships/image" Target="../media/image151.jpeg"/><Relationship Id="rId4" Type="http://schemas.openxmlformats.org/officeDocument/2006/relationships/image" Target="../media/image152.png"/><Relationship Id="rId5" Type="http://schemas.openxmlformats.org/officeDocument/2006/relationships/image" Target="../media/image153.wmf"/><Relationship Id="rId6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54.jpeg"/><Relationship Id="rId2" Type="http://schemas.openxmlformats.org/officeDocument/2006/relationships/image" Target="../media/image155.wmf"/><Relationship Id="rId3" Type="http://schemas.openxmlformats.org/officeDocument/2006/relationships/image" Target="../media/image156.wmf"/><Relationship Id="rId4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57.jpeg"/><Relationship Id="rId2" Type="http://schemas.openxmlformats.org/officeDocument/2006/relationships/image" Target="../media/image158.wmf"/><Relationship Id="rId3" Type="http://schemas.openxmlformats.org/officeDocument/2006/relationships/image" Target="../media/image159.wmf"/><Relationship Id="rId4" Type="http://schemas.openxmlformats.org/officeDocument/2006/relationships/image" Target="../media/image160.wmf"/><Relationship Id="rId5" Type="http://schemas.openxmlformats.org/officeDocument/2006/relationships/image" Target="../media/image161.wmf"/><Relationship Id="rId6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62.jpeg"/><Relationship Id="rId2" Type="http://schemas.openxmlformats.org/officeDocument/2006/relationships/image" Target="../media/image163.wmf"/><Relationship Id="rId3" Type="http://schemas.openxmlformats.org/officeDocument/2006/relationships/image" Target="../media/image164.wmf"/><Relationship Id="rId4" Type="http://schemas.openxmlformats.org/officeDocument/2006/relationships/image" Target="../media/image165.wmf"/><Relationship Id="rId5" Type="http://schemas.openxmlformats.org/officeDocument/2006/relationships/image" Target="../media/image166.wmf"/><Relationship Id="rId6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67.jpe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68.jpeg"/><Relationship Id="rId2" Type="http://schemas.openxmlformats.org/officeDocument/2006/relationships/image" Target="../media/image169.png"/><Relationship Id="rId3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70.jpeg"/><Relationship Id="rId2" Type="http://schemas.openxmlformats.org/officeDocument/2006/relationships/image" Target="../media/image171.wmf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72.jpeg"/><Relationship Id="rId2" Type="http://schemas.openxmlformats.org/officeDocument/2006/relationships/image" Target="../media/image173.wmf"/><Relationship Id="rId3" Type="http://schemas.openxmlformats.org/officeDocument/2006/relationships/image" Target="../media/image174.wmf"/><Relationship Id="rId4" Type="http://schemas.openxmlformats.org/officeDocument/2006/relationships/image" Target="../media/image175.wmf"/><Relationship Id="rId5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76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9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898920" y="791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31320" y="795960"/>
            <a:ext cx="13282560" cy="1844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br>
              <a:rPr sz="8710"/>
            </a:br>
            <a:r>
              <a:rPr b="1" lang="en-US" sz="5810" spc="-1" strike="noStrike">
                <a:solidFill>
                  <a:srgbClr val="0000ff"/>
                </a:solidFill>
                <a:latin typeface="Cambria"/>
                <a:ea typeface="Cambria"/>
              </a:rPr>
              <a:t>Complex networks: Basics</a:t>
            </a:r>
            <a:br>
              <a:rPr sz="8710"/>
            </a:br>
            <a:endParaRPr b="0" lang="en-US" sz="581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Picture 5" descr=""/>
          <p:cNvPicPr/>
          <p:nvPr/>
        </p:nvPicPr>
        <p:blipFill>
          <a:blip r:embed="rId2"/>
          <a:stretch/>
        </p:blipFill>
        <p:spPr>
          <a:xfrm>
            <a:off x="9000" y="6330600"/>
            <a:ext cx="4496400" cy="3574080"/>
          </a:xfrm>
          <a:prstGeom prst="rect">
            <a:avLst/>
          </a:prstGeom>
          <a:ln w="9525">
            <a:noFill/>
          </a:ln>
        </p:spPr>
      </p:pic>
      <p:pic>
        <p:nvPicPr>
          <p:cNvPr id="132" name="Picture 5" descr=""/>
          <p:cNvPicPr/>
          <p:nvPr/>
        </p:nvPicPr>
        <p:blipFill>
          <a:blip r:embed="rId3"/>
          <a:stretch/>
        </p:blipFill>
        <p:spPr>
          <a:xfrm>
            <a:off x="4505760" y="6445800"/>
            <a:ext cx="3574080" cy="3458880"/>
          </a:xfrm>
          <a:prstGeom prst="rect">
            <a:avLst/>
          </a:prstGeom>
          <a:ln w="9525">
            <a:noFill/>
          </a:ln>
        </p:spPr>
      </p:pic>
      <p:pic>
        <p:nvPicPr>
          <p:cNvPr id="133" name="Picture 6" descr=""/>
          <p:cNvPicPr/>
          <p:nvPr/>
        </p:nvPicPr>
        <p:blipFill>
          <a:blip r:embed="rId4"/>
          <a:stretch/>
        </p:blipFill>
        <p:spPr>
          <a:xfrm>
            <a:off x="10787760" y="6330600"/>
            <a:ext cx="3979800" cy="3574080"/>
          </a:xfrm>
          <a:prstGeom prst="rect">
            <a:avLst/>
          </a:prstGeom>
          <a:ln w="9525">
            <a:noFill/>
          </a:ln>
        </p:spPr>
      </p:pic>
      <p:pic>
        <p:nvPicPr>
          <p:cNvPr id="134" name="Picture 3" descr="C:\Users\Dr S K Dana\Desktop\gg.eps"/>
          <p:cNvPicPr/>
          <p:nvPr/>
        </p:nvPicPr>
        <p:blipFill>
          <a:blip r:embed="rId5"/>
          <a:stretch/>
        </p:blipFill>
        <p:spPr>
          <a:xfrm>
            <a:off x="7965000" y="6099840"/>
            <a:ext cx="3804840" cy="380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58000" y="1248840"/>
            <a:ext cx="13651200" cy="767916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192" name="Picture 2" descr=""/>
          <p:cNvPicPr/>
          <p:nvPr/>
        </p:nvPicPr>
        <p:blipFill>
          <a:blip r:embed="rId2"/>
          <a:stretch/>
        </p:blipFill>
        <p:spPr>
          <a:xfrm>
            <a:off x="3108240" y="2610360"/>
            <a:ext cx="9087480" cy="6624360"/>
          </a:xfrm>
          <a:prstGeom prst="rect">
            <a:avLst/>
          </a:prstGeom>
          <a:ln w="9525">
            <a:noFill/>
          </a:ln>
        </p:spPr>
      </p:pic>
      <p:pic>
        <p:nvPicPr>
          <p:cNvPr id="193" name="Picture 3" descr=""/>
          <p:cNvPicPr/>
          <p:nvPr/>
        </p:nvPicPr>
        <p:blipFill>
          <a:blip r:embed="rId3"/>
          <a:stretch/>
        </p:blipFill>
        <p:spPr>
          <a:xfrm>
            <a:off x="2934000" y="1564560"/>
            <a:ext cx="3389760" cy="5875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9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898920" y="791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931320" y="795960"/>
            <a:ext cx="13282560" cy="1363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br>
              <a:rPr sz="7200"/>
            </a:b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Complex networks: Outline</a:t>
            </a:r>
            <a:br>
              <a:rPr sz="7200"/>
            </a:b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931320" y="3023640"/>
            <a:ext cx="13648680" cy="6120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100000"/>
              </a:lnSpc>
              <a:spcBef>
                <a:spcPts val="799"/>
              </a:spcBef>
              <a:buNone/>
            </a:pP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just">
              <a:lnSpc>
                <a:spcPct val="100000"/>
              </a:lnSpc>
              <a:spcBef>
                <a:spcPts val="720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3600" spc="-1" strike="noStrike">
                <a:solidFill>
                  <a:srgbClr val="ff0000"/>
                </a:solidFill>
                <a:latin typeface="Cambria"/>
                <a:ea typeface="Cambria"/>
              </a:rPr>
              <a:t>Mathematical representation of  Networks: Adjacency matrix.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just">
              <a:lnSpc>
                <a:spcPct val="100000"/>
              </a:lnSpc>
              <a:spcBef>
                <a:spcPts val="720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3600" spc="-1" strike="noStrike">
                <a:solidFill>
                  <a:srgbClr val="ff0000"/>
                </a:solidFill>
                <a:latin typeface="Cambria"/>
                <a:ea typeface="Cambria"/>
              </a:rPr>
              <a:t> </a:t>
            </a:r>
            <a:r>
              <a:rPr b="0" lang="en-IN" sz="3600" spc="-1" strike="noStrike">
                <a:solidFill>
                  <a:srgbClr val="ff0000"/>
                </a:solidFill>
                <a:latin typeface="Cambria"/>
                <a:ea typeface="Cambria"/>
              </a:rPr>
              <a:t>Types of Networks: Directed/Undirected/Weighted/Regular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Structural Characterization:  Degree (in, out)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In-degree, Out-degree, application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Handshaking Lemma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Average Degree, Link Density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just">
              <a:lnSpc>
                <a:spcPct val="100000"/>
              </a:lnSpc>
              <a:spcBef>
                <a:spcPts val="641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Walk, Trail, Path, Cycle, Shortest Path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Eulerian and Hamiltonian Graphs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Shortest Path, Diameter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just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BFS search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00000"/>
              </a:lnSpc>
              <a:spcBef>
                <a:spcPts val="774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898920" y="791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98" name="PlaceHolder 1"/>
          <p:cNvSpPr>
            <a:spLocks noGrp="1"/>
          </p:cNvSpPr>
          <p:nvPr>
            <p:ph/>
          </p:nvPr>
        </p:nvSpPr>
        <p:spPr>
          <a:xfrm>
            <a:off x="691920" y="2171160"/>
            <a:ext cx="14067000" cy="7304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 algn="just">
              <a:lnSpc>
                <a:spcPct val="100000"/>
              </a:lnSpc>
              <a:spcBef>
                <a:spcPts val="774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870" spc="-1" strike="noStrike">
                <a:solidFill>
                  <a:srgbClr val="000000"/>
                </a:solidFill>
                <a:latin typeface="Cambria"/>
                <a:ea typeface="Cambria"/>
              </a:rPr>
              <a:t>A </a:t>
            </a:r>
            <a:r>
              <a:rPr b="1" i="1" lang="en-IN" sz="3870" spc="-1" strike="noStrike">
                <a:solidFill>
                  <a:srgbClr val="ff0000"/>
                </a:solidFill>
                <a:latin typeface="Cambria"/>
                <a:ea typeface="Cambria"/>
              </a:rPr>
              <a:t>complex network</a:t>
            </a:r>
            <a:r>
              <a:rPr b="0" lang="en-IN" sz="3870" spc="-1" strike="noStrike">
                <a:solidFill>
                  <a:srgbClr val="000000"/>
                </a:solidFill>
                <a:latin typeface="Cambria"/>
                <a:ea typeface="Cambria"/>
              </a:rPr>
              <a:t> is a graph (network) with non-trivial topological features—features that do not occur in simple networks such as lattices or random graphs. Observed in various real field connected with the elements of that field.</a:t>
            </a:r>
            <a:endParaRPr b="0" lang="en-US" sz="387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00000"/>
              </a:lnSpc>
              <a:spcBef>
                <a:spcPts val="774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74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870" spc="-1" strike="noStrike">
                <a:solidFill>
                  <a:srgbClr val="000000"/>
                </a:solidFill>
                <a:latin typeface="Cambria"/>
                <a:ea typeface="Cambria"/>
              </a:rPr>
              <a:t>Three main tools have been used for the quantitative study of networks:</a:t>
            </a:r>
            <a:endParaRPr b="0" lang="en-US" sz="387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ctr">
              <a:lnSpc>
                <a:spcPct val="100000"/>
              </a:lnSpc>
              <a:spcBef>
                <a:spcPts val="774"/>
              </a:spcBef>
              <a:buClr>
                <a:srgbClr val="0000ff"/>
              </a:buClr>
              <a:buFont typeface="Arial"/>
              <a:buChar char="•"/>
            </a:pPr>
            <a:r>
              <a:rPr b="0" i="1" lang="en-IN" sz="3870" spc="-1" strike="noStrike">
                <a:solidFill>
                  <a:srgbClr val="0000ff"/>
                </a:solidFill>
                <a:latin typeface="Cambria"/>
                <a:ea typeface="Cambria"/>
              </a:rPr>
              <a:t>graph theory;</a:t>
            </a:r>
            <a:endParaRPr b="0" lang="en-US" sz="387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ctr">
              <a:lnSpc>
                <a:spcPct val="100000"/>
              </a:lnSpc>
              <a:spcBef>
                <a:spcPts val="774"/>
              </a:spcBef>
              <a:buClr>
                <a:srgbClr val="0000ff"/>
              </a:buClr>
              <a:buFont typeface="Arial"/>
              <a:buChar char="•"/>
            </a:pPr>
            <a:r>
              <a:rPr b="0" i="1" lang="en-IN" sz="3870" spc="-1" strike="noStrike">
                <a:solidFill>
                  <a:srgbClr val="0000ff"/>
                </a:solidFill>
                <a:latin typeface="Cambria"/>
                <a:ea typeface="Cambria"/>
              </a:rPr>
              <a:t>statistical and probability theory;</a:t>
            </a:r>
            <a:endParaRPr b="0" lang="en-US" sz="387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 algn="ctr">
              <a:lnSpc>
                <a:spcPct val="100000"/>
              </a:lnSpc>
              <a:spcBef>
                <a:spcPts val="774"/>
              </a:spcBef>
              <a:buClr>
                <a:srgbClr val="0000ff"/>
              </a:buClr>
              <a:buFont typeface="Arial"/>
              <a:buChar char="•"/>
            </a:pPr>
            <a:r>
              <a:rPr b="0" i="1" lang="en-IN" sz="3870" spc="-1" strike="noStrike">
                <a:solidFill>
                  <a:srgbClr val="0000ff"/>
                </a:solidFill>
                <a:latin typeface="Cambria"/>
                <a:ea typeface="Cambria"/>
              </a:rPr>
              <a:t> </a:t>
            </a:r>
            <a:r>
              <a:rPr b="0" i="1" lang="en-IN" sz="3870" spc="-1" strike="noStrike">
                <a:solidFill>
                  <a:srgbClr val="0000ff"/>
                </a:solidFill>
                <a:latin typeface="Cambria"/>
                <a:ea typeface="Cambria"/>
              </a:rPr>
              <a:t>algebraic models.</a:t>
            </a:r>
            <a:endParaRPr b="0" lang="en-US" sz="387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00000"/>
              </a:lnSpc>
              <a:spcBef>
                <a:spcPts val="774"/>
              </a:spcBef>
              <a:buNone/>
            </a:pPr>
            <a:endParaRPr b="0" lang="en-US" sz="387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ext Box 7"/>
          <p:cNvSpPr/>
          <p:nvPr/>
        </p:nvSpPr>
        <p:spPr>
          <a:xfrm>
            <a:off x="466560" y="636120"/>
            <a:ext cx="14292000" cy="878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What is complex network?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A209709-9B0C-440B-8F20-9484938D3904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5" dur="2000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8" dur="2000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91" dur="2000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914040" y="7876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201" name="Picture 9" descr="2_5.jpg"/>
          <p:cNvPicPr/>
          <p:nvPr/>
        </p:nvPicPr>
        <p:blipFill>
          <a:blip r:embed="rId2"/>
          <a:stretch/>
        </p:blipFill>
        <p:spPr>
          <a:xfrm>
            <a:off x="0" y="1710000"/>
            <a:ext cx="14758560" cy="8301600"/>
          </a:xfrm>
          <a:prstGeom prst="rect">
            <a:avLst/>
          </a:prstGeom>
          <a:ln w="12700">
            <a:noFill/>
          </a:ln>
        </p:spPr>
      </p:pic>
      <p:pic>
        <p:nvPicPr>
          <p:cNvPr id="202" name="Picture 11" descr="2_4.png"/>
          <p:cNvPicPr/>
          <p:nvPr/>
        </p:nvPicPr>
        <p:blipFill>
          <a:blip r:embed="rId3"/>
          <a:stretch/>
        </p:blipFill>
        <p:spPr>
          <a:xfrm>
            <a:off x="7994520" y="6481800"/>
            <a:ext cx="5534280" cy="2774520"/>
          </a:xfrm>
          <a:prstGeom prst="rect">
            <a:avLst/>
          </a:prstGeom>
          <a:ln w="0">
            <a:noFill/>
          </a:ln>
        </p:spPr>
      </p:pic>
      <p:grpSp>
        <p:nvGrpSpPr>
          <p:cNvPr id="203" name="Group 33"/>
          <p:cNvGrpSpPr/>
          <p:nvPr/>
        </p:nvGrpSpPr>
        <p:grpSpPr>
          <a:xfrm>
            <a:off x="-123120" y="1833120"/>
            <a:ext cx="6764400" cy="3647880"/>
            <a:chOff x="-123120" y="1833120"/>
            <a:chExt cx="6764400" cy="3647880"/>
          </a:xfrm>
        </p:grpSpPr>
        <p:pic>
          <p:nvPicPr>
            <p:cNvPr id="204" name="Picture 12" descr="2-1.png"/>
            <p:cNvPicPr/>
            <p:nvPr/>
          </p:nvPicPr>
          <p:blipFill>
            <a:blip r:embed="rId4"/>
            <a:stretch/>
          </p:blipFill>
          <p:spPr>
            <a:xfrm>
              <a:off x="614880" y="1833120"/>
              <a:ext cx="5585400" cy="364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5" name="Rectangle 2"/>
            <p:cNvSpPr/>
            <p:nvPr/>
          </p:nvSpPr>
          <p:spPr>
            <a:xfrm>
              <a:off x="-123120" y="3186000"/>
              <a:ext cx="132696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800000"/>
                  </a:solidFill>
                  <a:latin typeface="Arial"/>
                  <a:ea typeface="Trebuchet MS"/>
                </a:rPr>
                <a:t>Peter</a:t>
              </a:r>
              <a:endParaRPr b="0" lang="en-IN" sz="2590" spc="-1" strike="noStrike">
                <a:latin typeface="Arial"/>
              </a:endParaRPr>
            </a:p>
          </p:txBody>
        </p:sp>
        <p:sp>
          <p:nvSpPr>
            <p:cNvPr id="206" name="Rectangle 2"/>
            <p:cNvSpPr/>
            <p:nvPr/>
          </p:nvSpPr>
          <p:spPr>
            <a:xfrm>
              <a:off x="3100320" y="3062880"/>
              <a:ext cx="132696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800000"/>
                  </a:solidFill>
                  <a:latin typeface="Arial"/>
                  <a:ea typeface="Trebuchet MS"/>
                </a:rPr>
                <a:t>Mary</a:t>
              </a:r>
              <a:endParaRPr b="0" lang="en-IN" sz="2590" spc="-1" strike="noStrike">
                <a:latin typeface="Arial"/>
              </a:endParaRPr>
            </a:p>
          </p:txBody>
        </p:sp>
        <p:sp>
          <p:nvSpPr>
            <p:cNvPr id="207" name="Rectangle 2"/>
            <p:cNvSpPr/>
            <p:nvPr/>
          </p:nvSpPr>
          <p:spPr>
            <a:xfrm>
              <a:off x="983880" y="5031000"/>
              <a:ext cx="132696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800000"/>
                  </a:solidFill>
                  <a:latin typeface="Arial"/>
                  <a:ea typeface="Trebuchet MS"/>
                </a:rPr>
                <a:t>Albert</a:t>
              </a:r>
              <a:endParaRPr b="0" lang="en-IN" sz="2590" spc="-1" strike="noStrike">
                <a:latin typeface="Arial"/>
              </a:endParaRPr>
            </a:p>
          </p:txBody>
        </p:sp>
        <p:sp>
          <p:nvSpPr>
            <p:cNvPr id="208" name="Rectangle 2"/>
            <p:cNvSpPr/>
            <p:nvPr/>
          </p:nvSpPr>
          <p:spPr>
            <a:xfrm>
              <a:off x="5314320" y="3772440"/>
              <a:ext cx="132696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800000"/>
                  </a:solidFill>
                  <a:latin typeface="Arial"/>
                  <a:ea typeface="Trebuchet MS"/>
                </a:rPr>
                <a:t>Albert</a:t>
              </a:r>
              <a:endParaRPr b="0" lang="en-IN" sz="2590" spc="-1" strike="noStrike">
                <a:latin typeface="Arial"/>
              </a:endParaRPr>
            </a:p>
          </p:txBody>
        </p:sp>
        <p:sp>
          <p:nvSpPr>
            <p:cNvPr id="209" name="Rectangle 2"/>
            <p:cNvSpPr/>
            <p:nvPr/>
          </p:nvSpPr>
          <p:spPr>
            <a:xfrm>
              <a:off x="4304880" y="2887920"/>
              <a:ext cx="13269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0" i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co-worker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210" name="Rectangle 2"/>
            <p:cNvSpPr/>
            <p:nvPr/>
          </p:nvSpPr>
          <p:spPr>
            <a:xfrm>
              <a:off x="2731680" y="3994920"/>
              <a:ext cx="13269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0" i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friend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211" name="Rectangle 2"/>
            <p:cNvSpPr/>
            <p:nvPr/>
          </p:nvSpPr>
          <p:spPr>
            <a:xfrm>
              <a:off x="394560" y="4020840"/>
              <a:ext cx="13269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0" i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brothers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212" name="Rectangle 2"/>
            <p:cNvSpPr/>
            <p:nvPr/>
          </p:nvSpPr>
          <p:spPr>
            <a:xfrm>
              <a:off x="1501560" y="2642040"/>
              <a:ext cx="13269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0" i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friend</a:t>
              </a:r>
              <a:endParaRPr b="0" lang="en-IN" sz="1940" spc="-1" strike="noStrike">
                <a:latin typeface="Arial"/>
              </a:endParaRPr>
            </a:p>
          </p:txBody>
        </p:sp>
      </p:grpSp>
      <p:grpSp>
        <p:nvGrpSpPr>
          <p:cNvPr id="213" name="Group 34"/>
          <p:cNvGrpSpPr/>
          <p:nvPr/>
        </p:nvGrpSpPr>
        <p:grpSpPr>
          <a:xfrm>
            <a:off x="0" y="6014880"/>
            <a:ext cx="6026040" cy="2854080"/>
            <a:chOff x="0" y="6014880"/>
            <a:chExt cx="6026040" cy="2854080"/>
          </a:xfrm>
        </p:grpSpPr>
        <p:pic>
          <p:nvPicPr>
            <p:cNvPr id="214" name="Picture 13" descr="2-2.png"/>
            <p:cNvPicPr/>
            <p:nvPr/>
          </p:nvPicPr>
          <p:blipFill>
            <a:blip r:embed="rId5"/>
            <a:stretch/>
          </p:blipFill>
          <p:spPr>
            <a:xfrm>
              <a:off x="353160" y="6014880"/>
              <a:ext cx="5672880" cy="2828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5" name="Rectangle 2"/>
            <p:cNvSpPr/>
            <p:nvPr/>
          </p:nvSpPr>
          <p:spPr>
            <a:xfrm>
              <a:off x="0" y="6506640"/>
              <a:ext cx="159840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008000"/>
                  </a:solidFill>
                  <a:latin typeface="Arial"/>
                  <a:ea typeface="Trebuchet MS"/>
                </a:rPr>
                <a:t>Protein 1</a:t>
              </a:r>
              <a:endParaRPr b="0" lang="en-IN" sz="2590" spc="-1" strike="noStrike">
                <a:latin typeface="Arial"/>
              </a:endParaRPr>
            </a:p>
          </p:txBody>
        </p:sp>
        <p:sp>
          <p:nvSpPr>
            <p:cNvPr id="216" name="Rectangle 2"/>
            <p:cNvSpPr/>
            <p:nvPr/>
          </p:nvSpPr>
          <p:spPr>
            <a:xfrm>
              <a:off x="2459880" y="6383880"/>
              <a:ext cx="159840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008000"/>
                  </a:solidFill>
                  <a:latin typeface="Arial"/>
                  <a:ea typeface="Trebuchet MS"/>
                </a:rPr>
                <a:t>Protein 2</a:t>
              </a:r>
              <a:endParaRPr b="0" lang="en-IN" sz="2590" spc="-1" strike="noStrike">
                <a:latin typeface="Arial"/>
              </a:endParaRPr>
            </a:p>
          </p:txBody>
        </p:sp>
        <p:sp>
          <p:nvSpPr>
            <p:cNvPr id="217" name="Rectangle 2"/>
            <p:cNvSpPr/>
            <p:nvPr/>
          </p:nvSpPr>
          <p:spPr>
            <a:xfrm>
              <a:off x="4058640" y="6904080"/>
              <a:ext cx="159840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008000"/>
                  </a:solidFill>
                  <a:latin typeface="Arial"/>
                  <a:ea typeface="Trebuchet MS"/>
                </a:rPr>
                <a:t>Protein 5</a:t>
              </a:r>
              <a:endParaRPr b="0" lang="en-IN" sz="2590" spc="-1" strike="noStrike">
                <a:latin typeface="Arial"/>
              </a:endParaRPr>
            </a:p>
          </p:txBody>
        </p:sp>
        <p:sp>
          <p:nvSpPr>
            <p:cNvPr id="218" name="Rectangle 2"/>
            <p:cNvSpPr/>
            <p:nvPr/>
          </p:nvSpPr>
          <p:spPr>
            <a:xfrm>
              <a:off x="353160" y="8474760"/>
              <a:ext cx="159840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008000"/>
                  </a:solidFill>
                  <a:latin typeface="Arial"/>
                  <a:ea typeface="Trebuchet MS"/>
                </a:rPr>
                <a:t>Protein 9</a:t>
              </a:r>
              <a:endParaRPr b="0" lang="en-IN" sz="2590" spc="-1" strike="noStrike">
                <a:latin typeface="Arial"/>
              </a:endParaRPr>
            </a:p>
          </p:txBody>
        </p:sp>
      </p:grpSp>
      <p:grpSp>
        <p:nvGrpSpPr>
          <p:cNvPr id="219" name="Group 32"/>
          <p:cNvGrpSpPr/>
          <p:nvPr/>
        </p:nvGrpSpPr>
        <p:grpSpPr>
          <a:xfrm>
            <a:off x="6887520" y="1681200"/>
            <a:ext cx="7010280" cy="3964320"/>
            <a:chOff x="6887520" y="1681200"/>
            <a:chExt cx="7010280" cy="3964320"/>
          </a:xfrm>
        </p:grpSpPr>
        <p:pic>
          <p:nvPicPr>
            <p:cNvPr id="220" name="Picture 10" descr="2_3.png"/>
            <p:cNvPicPr/>
            <p:nvPr/>
          </p:nvPicPr>
          <p:blipFill>
            <a:blip r:embed="rId6"/>
            <a:stretch/>
          </p:blipFill>
          <p:spPr>
            <a:xfrm>
              <a:off x="7687080" y="1681200"/>
              <a:ext cx="6210720" cy="3964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1" name="Rectangle 2"/>
            <p:cNvSpPr/>
            <p:nvPr/>
          </p:nvSpPr>
          <p:spPr>
            <a:xfrm>
              <a:off x="8855280" y="2642040"/>
              <a:ext cx="13269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0" i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Movie 1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222" name="Rectangle 2"/>
            <p:cNvSpPr/>
            <p:nvPr/>
          </p:nvSpPr>
          <p:spPr>
            <a:xfrm>
              <a:off x="10208160" y="3800880"/>
              <a:ext cx="13269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0" i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Movie 3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223" name="Rectangle 2"/>
            <p:cNvSpPr/>
            <p:nvPr/>
          </p:nvSpPr>
          <p:spPr>
            <a:xfrm>
              <a:off x="7651080" y="4047120"/>
              <a:ext cx="13269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0" i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Movie 2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224" name="Rectangle 2"/>
            <p:cNvSpPr/>
            <p:nvPr/>
          </p:nvSpPr>
          <p:spPr>
            <a:xfrm>
              <a:off x="8117280" y="5248440"/>
              <a:ext cx="159840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17375e"/>
                  </a:solidFill>
                  <a:latin typeface="Arial"/>
                  <a:ea typeface="Trebuchet MS"/>
                </a:rPr>
                <a:t>Actor 3</a:t>
              </a:r>
              <a:endParaRPr b="0" lang="en-IN" sz="2590" spc="-1" strike="noStrike">
                <a:latin typeface="Arial"/>
              </a:endParaRPr>
            </a:p>
          </p:txBody>
        </p:sp>
        <p:sp>
          <p:nvSpPr>
            <p:cNvPr id="225" name="Rectangle 2"/>
            <p:cNvSpPr/>
            <p:nvPr/>
          </p:nvSpPr>
          <p:spPr>
            <a:xfrm>
              <a:off x="6887520" y="3186000"/>
              <a:ext cx="159840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17375e"/>
                  </a:solidFill>
                  <a:latin typeface="Arial"/>
                  <a:ea typeface="Trebuchet MS"/>
                </a:rPr>
                <a:t>Actor 1</a:t>
              </a:r>
              <a:endParaRPr b="0" lang="en-IN" sz="2590" spc="-1" strike="noStrike">
                <a:latin typeface="Arial"/>
              </a:endParaRPr>
            </a:p>
          </p:txBody>
        </p:sp>
        <p:sp>
          <p:nvSpPr>
            <p:cNvPr id="226" name="Rectangle 2"/>
            <p:cNvSpPr/>
            <p:nvPr/>
          </p:nvSpPr>
          <p:spPr>
            <a:xfrm>
              <a:off x="10454400" y="3062880"/>
              <a:ext cx="159840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17375e"/>
                  </a:solidFill>
                  <a:latin typeface="Arial"/>
                  <a:ea typeface="Trebuchet MS"/>
                </a:rPr>
                <a:t>Actor 2</a:t>
              </a:r>
              <a:endParaRPr b="0" lang="en-IN" sz="2590" spc="-1" strike="noStrike">
                <a:latin typeface="Arial"/>
              </a:endParaRPr>
            </a:p>
          </p:txBody>
        </p:sp>
        <p:sp>
          <p:nvSpPr>
            <p:cNvPr id="227" name="Rectangle 2"/>
            <p:cNvSpPr/>
            <p:nvPr/>
          </p:nvSpPr>
          <p:spPr>
            <a:xfrm>
              <a:off x="12053160" y="3772440"/>
              <a:ext cx="1598400" cy="394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2590" spc="-1" strike="noStrike">
                  <a:solidFill>
                    <a:srgbClr val="17375e"/>
                  </a:solidFill>
                  <a:latin typeface="Arial"/>
                  <a:ea typeface="Trebuchet MS"/>
                </a:rPr>
                <a:t>Actor 4</a:t>
              </a:r>
              <a:endParaRPr b="0" lang="en-IN" sz="2590" spc="-1" strike="noStrike">
                <a:latin typeface="Arial"/>
              </a:endParaRPr>
            </a:p>
          </p:txBody>
        </p:sp>
      </p:grpSp>
      <p:sp>
        <p:nvSpPr>
          <p:cNvPr id="228" name="Rectangle 2"/>
          <p:cNvSpPr/>
          <p:nvPr/>
        </p:nvSpPr>
        <p:spPr>
          <a:xfrm>
            <a:off x="7382520" y="8228520"/>
            <a:ext cx="943920" cy="1081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51120" tIns="0" bIns="0" anchor="t">
            <a:spAutoFit/>
          </a:bodyPr>
          <a:p>
            <a:pPr marL="50400">
              <a:lnSpc>
                <a:spcPct val="100000"/>
              </a:lnSpc>
              <a:buNone/>
            </a:pPr>
            <a:r>
              <a:rPr b="0" lang="en-US" sz="3550" spc="-1" strike="noStrike">
                <a:solidFill>
                  <a:srgbClr val="000000"/>
                </a:solidFill>
                <a:latin typeface="Arial"/>
                <a:ea typeface="Trebuchet MS"/>
              </a:rPr>
              <a:t>N=4</a:t>
            </a:r>
            <a:endParaRPr b="0" lang="en-IN" sz="3550" spc="-1" strike="noStrike">
              <a:latin typeface="Arial"/>
            </a:endParaRPr>
          </a:p>
          <a:p>
            <a:pPr marL="50400">
              <a:lnSpc>
                <a:spcPct val="100000"/>
              </a:lnSpc>
              <a:buNone/>
            </a:pPr>
            <a:r>
              <a:rPr b="0" lang="en-US" sz="3550" spc="-1" strike="noStrike">
                <a:solidFill>
                  <a:srgbClr val="000000"/>
                </a:solidFill>
                <a:latin typeface="Arial"/>
                <a:ea typeface="Trebuchet MS"/>
              </a:rPr>
              <a:t>L=4</a:t>
            </a:r>
            <a:endParaRPr b="0" lang="en-IN" sz="3550" spc="-1" strike="noStrike">
              <a:latin typeface="Arial"/>
            </a:endParaRPr>
          </a:p>
        </p:txBody>
      </p:sp>
      <p:sp>
        <p:nvSpPr>
          <p:cNvPr id="229" name="TextBox 3"/>
          <p:cNvSpPr/>
          <p:nvPr/>
        </p:nvSpPr>
        <p:spPr>
          <a:xfrm>
            <a:off x="10454400" y="9503640"/>
            <a:ext cx="4181400" cy="3110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50" spc="-1" strike="noStrike">
                <a:solidFill>
                  <a:srgbClr val="bfbfbf"/>
                </a:solidFill>
                <a:latin typeface="Arial"/>
                <a:ea typeface="Arial"/>
              </a:rPr>
              <a:t>Barabasi_paper</a:t>
            </a:r>
            <a:endParaRPr b="0" lang="en-IN" sz="1450" spc="-1" strike="noStrike">
              <a:latin typeface="Arial"/>
            </a:endParaRPr>
          </a:p>
        </p:txBody>
      </p:sp>
      <p:sp>
        <p:nvSpPr>
          <p:cNvPr id="230" name="Text Box 7"/>
          <p:cNvSpPr/>
          <p:nvPr/>
        </p:nvSpPr>
        <p:spPr>
          <a:xfrm>
            <a:off x="106560" y="636120"/>
            <a:ext cx="14528880" cy="878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A common Language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914040" y="7876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32" name="TextBox 5"/>
          <p:cNvSpPr/>
          <p:nvPr/>
        </p:nvSpPr>
        <p:spPr>
          <a:xfrm>
            <a:off x="1258920" y="1956240"/>
            <a:ext cx="13393080" cy="540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870" spc="-1" strike="noStrike">
                <a:solidFill>
                  <a:srgbClr val="ffffff"/>
                </a:solidFill>
                <a:latin typeface="Cambria"/>
                <a:ea typeface="Cambria"/>
              </a:rPr>
              <a:t>The choice of the proper network representation determines our ability to use network theory successfully.</a:t>
            </a:r>
            <a:endParaRPr b="0" lang="en-IN" sz="387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870" spc="-1" strike="noStrike">
                <a:solidFill>
                  <a:srgbClr val="ffffff"/>
                </a:solidFill>
                <a:latin typeface="Cambria"/>
                <a:ea typeface="Cambria"/>
              </a:rPr>
              <a:t> </a:t>
            </a:r>
            <a:r>
              <a:rPr b="0" lang="en-US" sz="3870" spc="-1" strike="noStrike">
                <a:solidFill>
                  <a:srgbClr val="ffffff"/>
                </a:solidFill>
                <a:latin typeface="Cambria"/>
                <a:ea typeface="Cambria"/>
              </a:rPr>
              <a:t>	</a:t>
            </a:r>
            <a:endParaRPr b="0" lang="en-IN" sz="387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870" spc="-1" strike="noStrike">
                <a:solidFill>
                  <a:srgbClr val="ffffff"/>
                </a:solidFill>
                <a:latin typeface="Cambria"/>
                <a:ea typeface="Cambria"/>
              </a:rPr>
              <a:t>In some cases there is a unique, unambiguous representation. </a:t>
            </a:r>
            <a:endParaRPr b="0" lang="en-IN" sz="387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870" spc="-1" strike="noStrike">
                <a:solidFill>
                  <a:srgbClr val="ffffff"/>
                </a:solidFill>
                <a:latin typeface="Cambria"/>
                <a:ea typeface="Cambria"/>
              </a:rPr>
              <a:t>In other cases, the representation is by no means unique.</a:t>
            </a:r>
            <a:endParaRPr b="0" lang="en-IN" sz="387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870" spc="-1" strike="noStrike">
                <a:solidFill>
                  <a:srgbClr val="ffffff"/>
                </a:solidFill>
                <a:latin typeface="Cambria"/>
                <a:ea typeface="Cambria"/>
              </a:rPr>
              <a:t> </a:t>
            </a:r>
            <a:endParaRPr b="0" lang="en-IN" sz="387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870" spc="-1" strike="noStrike">
                <a:solidFill>
                  <a:srgbClr val="ffffff"/>
                </a:solidFill>
                <a:latin typeface="Cambria"/>
                <a:ea typeface="Cambria"/>
              </a:rPr>
              <a:t>For example,, the way we assign the links between a group of individuals will determine the nature of the question we can study.</a:t>
            </a:r>
            <a:endParaRPr b="0" lang="en-IN" sz="3870" spc="-1" strike="noStrike">
              <a:latin typeface="Arial"/>
            </a:endParaRPr>
          </a:p>
        </p:txBody>
      </p:sp>
      <p:sp>
        <p:nvSpPr>
          <p:cNvPr id="233" name="Subtitle 2"/>
          <p:cNvSpPr/>
          <p:nvPr/>
        </p:nvSpPr>
        <p:spPr>
          <a:xfrm>
            <a:off x="231480" y="449640"/>
            <a:ext cx="14758560" cy="676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normAutofit fontScale="86000"/>
          </a:bodyPr>
          <a:p>
            <a:pPr>
              <a:lnSpc>
                <a:spcPct val="100000"/>
              </a:lnSpc>
              <a:spcBef>
                <a:spcPts val="799"/>
              </a:spcBef>
              <a:buNone/>
            </a:pPr>
            <a:r>
              <a:rPr b="1" lang="en-US" sz="4000" spc="-1" strike="noStrike">
                <a:solidFill>
                  <a:srgbClr val="0000ff"/>
                </a:solidFill>
                <a:latin typeface="Arial"/>
                <a:ea typeface="Arial"/>
              </a:rPr>
              <a:t>CHOOSING A PROPER REPRESENTATION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34" name="TextBox 3"/>
          <p:cNvSpPr/>
          <p:nvPr/>
        </p:nvSpPr>
        <p:spPr>
          <a:xfrm>
            <a:off x="10454400" y="9503640"/>
            <a:ext cx="4181400" cy="3110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50" spc="-1" strike="noStrike">
                <a:solidFill>
                  <a:srgbClr val="bfbfbf"/>
                </a:solidFill>
                <a:latin typeface="Arial"/>
                <a:ea typeface="Arial"/>
              </a:rPr>
              <a:t>Network Science: Graph Theory</a:t>
            </a:r>
            <a:r>
              <a:rPr b="0" i="1" lang="en-US" sz="970" spc="-1" strike="noStrike">
                <a:solidFill>
                  <a:srgbClr val="bfbfbf"/>
                </a:solidFill>
                <a:latin typeface="Arial"/>
                <a:ea typeface="Arial"/>
              </a:rPr>
              <a:t>   2012</a:t>
            </a:r>
            <a:endParaRPr b="0" lang="en-IN" sz="9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0" dur="indefinite" restart="never" nodeType="tmRoot">
          <p:childTnLst>
            <p:seq>
              <p:cTn id="111" dur="indefinite" nodeType="mainSeq">
                <p:childTnLst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914040" y="7876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236" name="Picture 4" descr="08_theyrule.png"/>
          <p:cNvPicPr/>
          <p:nvPr/>
        </p:nvPicPr>
        <p:blipFill>
          <a:blip r:embed="rId2"/>
          <a:stretch/>
        </p:blipFill>
        <p:spPr>
          <a:xfrm>
            <a:off x="0" y="787680"/>
            <a:ext cx="14758560" cy="9223920"/>
          </a:xfrm>
          <a:prstGeom prst="rect">
            <a:avLst/>
          </a:prstGeom>
          <a:ln w="0">
            <a:noFill/>
          </a:ln>
        </p:spPr>
      </p:pic>
      <p:sp>
        <p:nvSpPr>
          <p:cNvPr id="237" name="TextBox 5"/>
          <p:cNvSpPr/>
          <p:nvPr/>
        </p:nvSpPr>
        <p:spPr>
          <a:xfrm>
            <a:off x="7379640" y="5276880"/>
            <a:ext cx="6825600" cy="2451240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870" spc="-1" strike="noStrike">
                <a:solidFill>
                  <a:srgbClr val="000000"/>
                </a:solidFill>
                <a:latin typeface="Arial"/>
              </a:rPr>
              <a:t>If you connect individuals that work with each other, you will explore </a:t>
            </a:r>
            <a:endParaRPr b="0" lang="en-IN" sz="387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87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1" i="1" lang="en-US" sz="3870" spc="-1" strike="noStrike">
                <a:solidFill>
                  <a:srgbClr val="800000"/>
                </a:solidFill>
                <a:latin typeface="Arial"/>
              </a:rPr>
              <a:t>professional network.</a:t>
            </a:r>
            <a:endParaRPr b="0" lang="en-IN" sz="3870" spc="-1" strike="noStrike">
              <a:latin typeface="Arial"/>
            </a:endParaRPr>
          </a:p>
        </p:txBody>
      </p:sp>
      <p:sp>
        <p:nvSpPr>
          <p:cNvPr id="238" name="Subtitle 2"/>
          <p:cNvSpPr/>
          <p:nvPr/>
        </p:nvSpPr>
        <p:spPr>
          <a:xfrm>
            <a:off x="231480" y="545400"/>
            <a:ext cx="14758560" cy="676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normAutofit/>
          </a:bodyPr>
          <a:p>
            <a:pPr>
              <a:lnSpc>
                <a:spcPct val="100000"/>
              </a:lnSpc>
              <a:spcBef>
                <a:spcPts val="646"/>
              </a:spcBef>
              <a:buNone/>
            </a:pPr>
            <a:r>
              <a:rPr b="1" lang="en-US" sz="3230" spc="-1" strike="noStrike">
                <a:solidFill>
                  <a:srgbClr val="0000ff"/>
                </a:solidFill>
                <a:latin typeface="Arial"/>
                <a:ea typeface="Arial"/>
              </a:rPr>
              <a:t>CHOOSING A PROPER REPRESENTATION</a:t>
            </a:r>
            <a:endParaRPr b="0" lang="en-IN" sz="3230" spc="-1" strike="noStrike">
              <a:latin typeface="Arial"/>
            </a:endParaRPr>
          </a:p>
        </p:txBody>
      </p:sp>
      <p:sp>
        <p:nvSpPr>
          <p:cNvPr id="239" name="TextBox 3"/>
          <p:cNvSpPr/>
          <p:nvPr/>
        </p:nvSpPr>
        <p:spPr>
          <a:xfrm>
            <a:off x="10454400" y="9503640"/>
            <a:ext cx="4181400" cy="3110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50" spc="-1" strike="noStrike">
                <a:solidFill>
                  <a:srgbClr val="bfbfbf"/>
                </a:solidFill>
                <a:latin typeface="Arial"/>
                <a:ea typeface="Arial"/>
              </a:rPr>
              <a:t>Network Science: Graph Theory</a:t>
            </a:r>
            <a:r>
              <a:rPr b="0" i="1" lang="en-US" sz="970" spc="-1" strike="noStrike">
                <a:solidFill>
                  <a:srgbClr val="bfbfbf"/>
                </a:solidFill>
                <a:latin typeface="Arial"/>
                <a:ea typeface="Arial"/>
              </a:rPr>
              <a:t>   2012</a:t>
            </a:r>
            <a:endParaRPr b="0" lang="en-IN" sz="9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914040" y="7876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241" name="Picture 4" descr="07_sexnet.jpg"/>
          <p:cNvPicPr/>
          <p:nvPr/>
        </p:nvPicPr>
        <p:blipFill>
          <a:blip r:embed="rId2"/>
          <a:stretch/>
        </p:blipFill>
        <p:spPr>
          <a:xfrm>
            <a:off x="0" y="787680"/>
            <a:ext cx="14758560" cy="9223920"/>
          </a:xfrm>
          <a:prstGeom prst="rect">
            <a:avLst/>
          </a:prstGeom>
          <a:ln w="0">
            <a:noFill/>
          </a:ln>
        </p:spPr>
      </p:pic>
      <p:sp>
        <p:nvSpPr>
          <p:cNvPr id="242" name="TextBox 5"/>
          <p:cNvSpPr/>
          <p:nvPr/>
        </p:nvSpPr>
        <p:spPr>
          <a:xfrm>
            <a:off x="7379640" y="4662000"/>
            <a:ext cx="7128360" cy="2451240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870" spc="-1" strike="noStrike">
                <a:solidFill>
                  <a:srgbClr val="000000"/>
                </a:solidFill>
                <a:latin typeface="Cambria"/>
                <a:ea typeface="Cambria"/>
              </a:rPr>
              <a:t>If you connect those that have a romantic and sexual relationship, you will be exploring the </a:t>
            </a:r>
            <a:r>
              <a:rPr b="1" i="1" lang="en-US" sz="3870" spc="-1" strike="noStrike">
                <a:solidFill>
                  <a:srgbClr val="800000"/>
                </a:solidFill>
                <a:latin typeface="Cambria"/>
                <a:ea typeface="Cambria"/>
              </a:rPr>
              <a:t>sexual networks</a:t>
            </a:r>
            <a:r>
              <a:rPr b="1" i="1" lang="en-US" sz="3870" spc="-1" strike="noStrike">
                <a:solidFill>
                  <a:srgbClr val="000000"/>
                </a:solidFill>
                <a:latin typeface="Cambria"/>
                <a:ea typeface="Cambria"/>
              </a:rPr>
              <a:t>.</a:t>
            </a:r>
            <a:endParaRPr b="0" lang="en-IN" sz="3870" spc="-1" strike="noStrike">
              <a:latin typeface="Arial"/>
            </a:endParaRPr>
          </a:p>
        </p:txBody>
      </p:sp>
      <p:sp>
        <p:nvSpPr>
          <p:cNvPr id="243" name="Subtitle 2"/>
          <p:cNvSpPr/>
          <p:nvPr/>
        </p:nvSpPr>
        <p:spPr>
          <a:xfrm>
            <a:off x="0" y="1033560"/>
            <a:ext cx="14758560" cy="676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normAutofit/>
          </a:bodyPr>
          <a:p>
            <a:pPr>
              <a:lnSpc>
                <a:spcPct val="100000"/>
              </a:lnSpc>
              <a:spcBef>
                <a:spcPts val="646"/>
              </a:spcBef>
              <a:buNone/>
            </a:pPr>
            <a:r>
              <a:rPr b="1" lang="en-US" sz="3230" spc="-1" strike="noStrike">
                <a:solidFill>
                  <a:srgbClr val="0000ff"/>
                </a:solidFill>
                <a:latin typeface="Cambria"/>
                <a:ea typeface="Cambria"/>
              </a:rPr>
              <a:t>CHOOSING A PROPER REPRESENTATION</a:t>
            </a:r>
            <a:endParaRPr b="0" lang="en-IN" sz="3230" spc="-1" strike="noStrike">
              <a:latin typeface="Arial"/>
            </a:endParaRPr>
          </a:p>
        </p:txBody>
      </p:sp>
      <p:sp>
        <p:nvSpPr>
          <p:cNvPr id="244" name="TextBox 3"/>
          <p:cNvSpPr/>
          <p:nvPr/>
        </p:nvSpPr>
        <p:spPr>
          <a:xfrm>
            <a:off x="10454400" y="9503640"/>
            <a:ext cx="4181400" cy="3110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50" spc="-1" strike="noStrike">
                <a:solidFill>
                  <a:srgbClr val="bfbfbf"/>
                </a:solidFill>
                <a:latin typeface="Arial"/>
                <a:ea typeface="Arial"/>
              </a:rPr>
              <a:t>Network Science: Graph Theory</a:t>
            </a:r>
            <a:r>
              <a:rPr b="0" i="1" lang="en-US" sz="970" spc="-1" strike="noStrike">
                <a:solidFill>
                  <a:srgbClr val="bfbfbf"/>
                </a:solidFill>
                <a:latin typeface="Arial"/>
                <a:ea typeface="Arial"/>
              </a:rPr>
              <a:t>   2012</a:t>
            </a:r>
            <a:endParaRPr b="0" lang="en-IN" sz="9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6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898920" y="791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46" name="PlaceHolder 1"/>
          <p:cNvSpPr>
            <a:spLocks noGrp="1"/>
          </p:cNvSpPr>
          <p:nvPr>
            <p:ph/>
          </p:nvPr>
        </p:nvSpPr>
        <p:spPr>
          <a:xfrm>
            <a:off x="738000" y="2448000"/>
            <a:ext cx="13282560" cy="4694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>
              <a:lnSpc>
                <a:spcPct val="100000"/>
              </a:lnSpc>
              <a:spcBef>
                <a:spcPts val="73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90" spc="-1" strike="noStrike">
                <a:solidFill>
                  <a:srgbClr val="000000"/>
                </a:solidFill>
                <a:latin typeface="Cambria"/>
                <a:ea typeface="Cambria"/>
              </a:rPr>
              <a:t>Two vertices v and w are </a:t>
            </a:r>
            <a:r>
              <a:rPr b="0" i="1" lang="en-US" sz="3690" spc="-1" strike="noStrike">
                <a:solidFill>
                  <a:srgbClr val="ff0000"/>
                </a:solidFill>
                <a:latin typeface="Cambria"/>
                <a:ea typeface="Cambria"/>
              </a:rPr>
              <a:t>adjacent</a:t>
            </a:r>
            <a:r>
              <a:rPr b="0" lang="en-US" sz="3690" spc="-1" strike="noStrike">
                <a:solidFill>
                  <a:srgbClr val="000000"/>
                </a:solidFill>
                <a:latin typeface="Cambria"/>
                <a:ea typeface="Cambria"/>
              </a:rPr>
              <a:t> if there is an edge joining them and the vertices are said to be </a:t>
            </a:r>
            <a:r>
              <a:rPr b="0" i="1" lang="en-US" sz="3690" spc="-1" strike="noStrike">
                <a:solidFill>
                  <a:srgbClr val="ff0000"/>
                </a:solidFill>
                <a:latin typeface="Cambria"/>
                <a:ea typeface="Cambria"/>
              </a:rPr>
              <a:t>incident</a:t>
            </a:r>
            <a:r>
              <a:rPr b="0" lang="en-US" sz="3690" spc="-1" strike="noStrike">
                <a:solidFill>
                  <a:srgbClr val="000000"/>
                </a:solidFill>
                <a:latin typeface="Cambria"/>
                <a:ea typeface="Cambria"/>
              </a:rPr>
              <a:t> to such an edge,</a:t>
            </a:r>
            <a:endParaRPr b="0" lang="en-US" sz="369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3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90" spc="-1" strike="noStrike">
                <a:solidFill>
                  <a:srgbClr val="000000"/>
                </a:solidFill>
                <a:latin typeface="Cambria"/>
                <a:ea typeface="Cambria"/>
              </a:rPr>
              <a:t>The</a:t>
            </a:r>
            <a:r>
              <a:rPr b="0" i="1" lang="en-US" sz="3690" spc="-1" strike="noStrike">
                <a:solidFill>
                  <a:srgbClr val="ff0000"/>
                </a:solidFill>
                <a:latin typeface="Cambria"/>
                <a:ea typeface="Cambria"/>
              </a:rPr>
              <a:t> degree </a:t>
            </a:r>
            <a:r>
              <a:rPr b="0" lang="en-US" sz="3690" spc="-1" strike="noStrike">
                <a:solidFill>
                  <a:srgbClr val="000000"/>
                </a:solidFill>
                <a:latin typeface="Cambria"/>
                <a:ea typeface="Cambria"/>
              </a:rPr>
              <a:t>of a vertex  v of G is the number of edges incident to v.</a:t>
            </a:r>
            <a:endParaRPr b="0" lang="en-US" sz="369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819"/>
              </a:spcBef>
              <a:buNone/>
            </a:pP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7" name="Picture 3" descr="C:\Users\sou\Downloads\6n-graf.svg.png"/>
          <p:cNvPicPr/>
          <p:nvPr/>
        </p:nvPicPr>
        <p:blipFill>
          <a:blip r:embed="rId2"/>
          <a:stretch/>
        </p:blipFill>
        <p:spPr>
          <a:xfrm>
            <a:off x="9035640" y="4237560"/>
            <a:ext cx="4402080" cy="2905200"/>
          </a:xfrm>
          <a:prstGeom prst="rect">
            <a:avLst/>
          </a:prstGeom>
          <a:ln w="0">
            <a:noFill/>
          </a:ln>
        </p:spPr>
      </p:pic>
      <p:sp>
        <p:nvSpPr>
          <p:cNvPr id="248" name="TextBox 4"/>
          <p:cNvSpPr/>
          <p:nvPr/>
        </p:nvSpPr>
        <p:spPr>
          <a:xfrm>
            <a:off x="946080" y="6024600"/>
            <a:ext cx="6112440" cy="820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Cambria"/>
                <a:ea typeface="Cambria"/>
              </a:rPr>
              <a:t>6 vertices and 7 nodes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title"/>
          </p:nvPr>
        </p:nvSpPr>
        <p:spPr>
          <a:xfrm>
            <a:off x="738000" y="791280"/>
            <a:ext cx="13282560" cy="1222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Simple Graph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TextBox 1"/>
          <p:cNvSpPr/>
          <p:nvPr/>
        </p:nvSpPr>
        <p:spPr>
          <a:xfrm>
            <a:off x="679320" y="904788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DEB9303-F546-4A6B-9359-EC8DC0592E4E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3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28520" y="719280"/>
            <a:ext cx="12934080" cy="864072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1802160" y="3356280"/>
            <a:ext cx="5534280" cy="5188320"/>
          </a:xfrm>
          <a:prstGeom prst="rect">
            <a:avLst/>
          </a:prstGeom>
          <a:solidFill>
            <a:srgbClr val="ffffff"/>
          </a:solidFill>
          <a:ln w="25560">
            <a:solidFill>
              <a:srgbClr val="c0504d"/>
            </a:solidFill>
            <a:round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646"/>
              </a:spcBef>
              <a:buNone/>
              <a:tabLst>
                <a:tab algn="l" pos="0"/>
              </a:tabLst>
            </a:pPr>
            <a:r>
              <a:rPr b="1" lang="en-IN" sz="323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en-IN" sz="323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0     1     0     0     0     0     0     0     0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1     0     1     0     0     1     0     0     0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0     1     0     1     0     0     1     0     0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0     0     1     0     1     0     0     0     0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0     0     0     1     0     0     0     0     1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0     1     0     0     0     0     1     0     0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0     0     1     0     0     1     0     1     0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0     0     0     0     0     0     1     0     1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0     0     0     0     1     0     0     1     0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endParaRPr b="0" lang="en-IN" sz="2590" spc="-1" strike="noStrike">
              <a:latin typeface="Arial"/>
            </a:endParaRPr>
          </a:p>
        </p:txBody>
      </p:sp>
      <p:sp>
        <p:nvSpPr>
          <p:cNvPr id="253" name="Rectangle 16"/>
          <p:cNvSpPr/>
          <p:nvPr/>
        </p:nvSpPr>
        <p:spPr>
          <a:xfrm>
            <a:off x="2356560" y="2786400"/>
            <a:ext cx="4887720" cy="4834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59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2590" spc="-1" strike="noStrike">
                <a:solidFill>
                  <a:srgbClr val="ff0000"/>
                </a:solidFill>
                <a:latin typeface="Calibri"/>
              </a:rPr>
              <a:t>1     2     3     4     5     6     7     8     9</a:t>
            </a:r>
            <a:endParaRPr b="0" lang="en-IN" sz="2590" spc="-1" strike="noStrike">
              <a:latin typeface="Arial"/>
            </a:endParaRPr>
          </a:p>
        </p:txBody>
      </p:sp>
      <p:sp>
        <p:nvSpPr>
          <p:cNvPr id="254" name="Rectangle 22"/>
          <p:cNvSpPr/>
          <p:nvPr/>
        </p:nvSpPr>
        <p:spPr>
          <a:xfrm rot="5400000">
            <a:off x="-757080" y="5362560"/>
            <a:ext cx="4496400" cy="4834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59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590" spc="-1" strike="noStrike">
                <a:solidFill>
                  <a:srgbClr val="ff0000"/>
                </a:solidFill>
                <a:latin typeface="Calibri"/>
              </a:rPr>
              <a:t>1 </a:t>
            </a:r>
            <a:r>
              <a:rPr b="1" i="1" lang="en-IN" sz="2590" spc="-1" strike="noStrike">
                <a:solidFill>
                  <a:srgbClr val="ff0000"/>
                </a:solidFill>
                <a:latin typeface="Calibri"/>
              </a:rPr>
              <a:t>   2    3    4    5    6    7    8     9</a:t>
            </a:r>
            <a:endParaRPr b="0" lang="en-IN" sz="2590" spc="-1" strike="noStrike">
              <a:latin typeface="Arial"/>
            </a:endParaRPr>
          </a:p>
        </p:txBody>
      </p:sp>
      <p:pic>
        <p:nvPicPr>
          <p:cNvPr id="255" name="Picture 3" descr="C:\Users\Dr S K Dana\Desktop\mat_simple.jpg"/>
          <p:cNvPicPr/>
          <p:nvPr/>
        </p:nvPicPr>
        <p:blipFill>
          <a:blip r:embed="rId2"/>
          <a:stretch/>
        </p:blipFill>
        <p:spPr>
          <a:xfrm>
            <a:off x="7868880" y="1710000"/>
            <a:ext cx="6552000" cy="7001640"/>
          </a:xfrm>
          <a:prstGeom prst="rect">
            <a:avLst/>
          </a:prstGeom>
          <a:ln w="0">
            <a:noFill/>
          </a:ln>
        </p:spPr>
      </p:pic>
      <p:sp>
        <p:nvSpPr>
          <p:cNvPr id="256" name="Title 10"/>
          <p:cNvSpPr/>
          <p:nvPr/>
        </p:nvSpPr>
        <p:spPr>
          <a:xfrm>
            <a:off x="3385080" y="407160"/>
            <a:ext cx="7848360" cy="12081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Adjacency matrix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57" name="Picture 5" descr=""/>
          <p:cNvPicPr/>
          <p:nvPr/>
        </p:nvPicPr>
        <p:blipFill>
          <a:blip r:embed="rId3"/>
          <a:stretch/>
        </p:blipFill>
        <p:spPr>
          <a:xfrm>
            <a:off x="4012560" y="8273160"/>
            <a:ext cx="7220880" cy="1066680"/>
          </a:xfrm>
          <a:prstGeom prst="rect">
            <a:avLst/>
          </a:prstGeom>
          <a:ln w="0">
            <a:noFill/>
          </a:ln>
        </p:spPr>
      </p:pic>
      <p:sp>
        <p:nvSpPr>
          <p:cNvPr id="258" name="TextBox 6"/>
          <p:cNvSpPr/>
          <p:nvPr/>
        </p:nvSpPr>
        <p:spPr>
          <a:xfrm>
            <a:off x="679320" y="904788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61FC69F-D2C5-493D-A452-8E83F1C4CE19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4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297368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184760" y="621000"/>
            <a:ext cx="12836160" cy="1466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Complex network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1184760" y="2197800"/>
            <a:ext cx="12690000" cy="712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Directed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Undirected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Weighted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Regular Network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8D985A8-3CE6-430A-B400-D6B6D57D50C6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8" dur="indefinite" restart="never" nodeType="tmRoot">
          <p:childTnLst>
            <p:seq>
              <p:cTn id="119" dur="indefinite" nodeType="mainSeq"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withEffect" fill="hold" presetClass="entr" presetID="5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" dur="20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" dur="20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20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" dur="2000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8" dur="20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5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2000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2000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" dur="2000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" dur="2000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5" dur="2000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nodeType="withEffect" fill="hold" presetClass="entr" presetID="5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8" dur="2000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" dur="2000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" dur="2000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2000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2" dur="20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5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" dur="2000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" dur="2000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" dur="2000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2000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9" dur="2000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nodeType="withEffect" fill="hold" presetClass="entr" presetID="5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2" dur="2000" fill="hold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2000" fill="hold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2000" fill="hold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" dur="2000" fill="hold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6" dur="2000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850680" y="1367280"/>
            <a:ext cx="13312440" cy="748836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36" name="TextBox 8"/>
          <p:cNvSpPr/>
          <p:nvPr/>
        </p:nvSpPr>
        <p:spPr>
          <a:xfrm>
            <a:off x="5707800" y="4437720"/>
            <a:ext cx="6351840" cy="13939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10520" rIns="110520" tIns="55440" bIns="55440" anchor="ctr">
            <a:normAutofit fontScale="93000"/>
          </a:bodyPr>
          <a:p>
            <a:pPr>
              <a:lnSpc>
                <a:spcPct val="110000"/>
              </a:lnSpc>
              <a:spcAft>
                <a:spcPts val="726"/>
              </a:spcAft>
              <a:buNone/>
            </a:pPr>
            <a:r>
              <a:rPr b="1" lang="en-US" sz="4400" spc="-1" strike="noStrike">
                <a:solidFill>
                  <a:srgbClr val="ff0000"/>
                </a:solidFill>
                <a:latin typeface="Cambria"/>
                <a:ea typeface="Cambria"/>
              </a:rPr>
              <a:t>History of Graph Theory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4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297368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184760" y="621000"/>
            <a:ext cx="12836160" cy="1466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Complex network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1184760" y="2197800"/>
            <a:ext cx="12690000" cy="712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Directed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Undirected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Weighted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Regular Network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ff0000"/>
                </a:solidFill>
                <a:latin typeface="Cambria"/>
                <a:ea typeface="Cambria"/>
              </a:rPr>
              <a:t>Random Network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ff0000"/>
                </a:solidFill>
                <a:latin typeface="Cambria"/>
                <a:ea typeface="Cambria"/>
              </a:rPr>
              <a:t>Small World Network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ff0000"/>
                </a:solidFill>
                <a:latin typeface="Cambria"/>
                <a:ea typeface="Cambria"/>
              </a:rPr>
              <a:t>Scale free network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879"/>
              </a:spcBef>
              <a:buNone/>
              <a:tabLst>
                <a:tab algn="l" pos="0"/>
              </a:tabLst>
            </a:pP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FE92B1D-D5F9-43FF-BC5D-24D5FDBB9DB7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3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10880" y="759600"/>
            <a:ext cx="13188960" cy="8811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738000" y="547920"/>
            <a:ext cx="13282560" cy="13608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Directed and undirected network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738000" y="2232360"/>
            <a:ext cx="13282560" cy="7304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879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ff0000"/>
                </a:solidFill>
                <a:latin typeface="Cambria"/>
                <a:ea typeface="Cambria"/>
              </a:rPr>
              <a:t>Undirected: </a:t>
            </a: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Edges have no orientation. The edge (a, b) is identical to the edge (b, a), i.e., they are not ordered pairs.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 </a:t>
            </a:r>
            <a:r>
              <a:rPr b="0" lang="en-US" sz="4400" spc="-1" strike="noStrike">
                <a:solidFill>
                  <a:srgbClr val="ff0000"/>
                </a:solidFill>
                <a:latin typeface="Cambria"/>
                <a:ea typeface="Cambria"/>
              </a:rPr>
              <a:t>Directed: </a:t>
            </a: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Set of nodes connected by edges, where the edges have a direction associated with them.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</a:pP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8" name="Picture 3" descr="C:\Users\sou\Desktop\125px-Directed.svg.png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/>
        </p:blipFill>
        <p:spPr>
          <a:xfrm>
            <a:off x="6443280" y="6984000"/>
            <a:ext cx="2324160" cy="21009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911D322-B4F8-4EFD-8BE1-5532EB663465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3188960" cy="8811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186920" y="303120"/>
            <a:ext cx="11969640" cy="1274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Degree (Structural Characterization)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3282560" cy="7126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Rectangle 3"/>
          <p:cNvSpPr/>
          <p:nvPr/>
        </p:nvSpPr>
        <p:spPr>
          <a:xfrm>
            <a:off x="738000" y="1766880"/>
            <a:ext cx="13282560" cy="2232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In an undirected network the degree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k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of a node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is the number of nodes connected to :</a:t>
            </a:r>
            <a:endParaRPr b="0" lang="en-IN" sz="4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k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= </a:t>
            </a:r>
            <a:r>
              <a:rPr b="0" lang="en-US" sz="4000" spc="-1" strike="noStrike">
                <a:solidFill>
                  <a:srgbClr val="000000"/>
                </a:solidFill>
                <a:latin typeface="Symbol"/>
                <a:ea typeface="Cambria"/>
              </a:rPr>
              <a:t>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j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ij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= </a:t>
            </a:r>
            <a:r>
              <a:rPr b="0" lang="en-US" sz="4000" spc="-1" strike="noStrike">
                <a:solidFill>
                  <a:srgbClr val="000000"/>
                </a:solidFill>
                <a:latin typeface="Symbol"/>
                <a:ea typeface="Cambria"/>
              </a:rPr>
              <a:t>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j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ji</a:t>
            </a:r>
            <a:endParaRPr b="0" lang="en-IN" sz="4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793A06D7-65BB-40B9-B847-5569F4216F75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3081320" cy="8739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74" name="PlaceHolder 1"/>
          <p:cNvSpPr>
            <a:spLocks noGrp="1"/>
          </p:cNvSpPr>
          <p:nvPr>
            <p:ph/>
          </p:nvPr>
        </p:nvSpPr>
        <p:spPr>
          <a:xfrm>
            <a:off x="738000" y="2520000"/>
            <a:ext cx="13282560" cy="712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904"/>
              </a:spcBef>
              <a:buNone/>
              <a:tabLst>
                <a:tab algn="l" pos="0"/>
              </a:tabLst>
            </a:pPr>
            <a:r>
              <a:rPr b="0" lang="en-US" sz="4520" spc="-1" strike="noStrike">
                <a:solidFill>
                  <a:srgbClr val="000000"/>
                </a:solidFill>
                <a:latin typeface="Palatino"/>
              </a:rPr>
              <a:t>Here </a:t>
            </a:r>
            <a:r>
              <a:rPr b="0" i="1" lang="en-US" sz="4520" spc="-1" strike="noStrike">
                <a:solidFill>
                  <a:srgbClr val="000000"/>
                </a:solidFill>
                <a:latin typeface="Palatino"/>
              </a:rPr>
              <a:t>k</a:t>
            </a:r>
            <a:r>
              <a:rPr b="0" lang="en-US" sz="4518" spc="-1" strike="noStrike" baseline="-25000">
                <a:solidFill>
                  <a:srgbClr val="000000"/>
                </a:solidFill>
                <a:latin typeface="Palatino"/>
              </a:rPr>
              <a:t>1</a:t>
            </a:r>
            <a:r>
              <a:rPr b="0" lang="en-US" sz="4520" spc="-1" strike="noStrike">
                <a:solidFill>
                  <a:srgbClr val="000000"/>
                </a:solidFill>
                <a:latin typeface="Palatino"/>
              </a:rPr>
              <a:t> = 2, </a:t>
            </a:r>
            <a:r>
              <a:rPr b="0" i="1" lang="en-US" sz="4520" spc="-1" strike="noStrike">
                <a:solidFill>
                  <a:srgbClr val="000000"/>
                </a:solidFill>
                <a:latin typeface="Palatino"/>
              </a:rPr>
              <a:t>k</a:t>
            </a:r>
            <a:r>
              <a:rPr b="0" lang="en-US" sz="4518" spc="-1" strike="noStrike" baseline="-25000">
                <a:solidFill>
                  <a:srgbClr val="000000"/>
                </a:solidFill>
                <a:latin typeface="Palatino"/>
              </a:rPr>
              <a:t>2</a:t>
            </a:r>
            <a:r>
              <a:rPr b="0" lang="en-US" sz="4520" spc="-1" strike="noStrike">
                <a:solidFill>
                  <a:srgbClr val="000000"/>
                </a:solidFill>
                <a:latin typeface="Palatino"/>
              </a:rPr>
              <a:t> = 4, </a:t>
            </a:r>
            <a:r>
              <a:rPr b="0" i="1" lang="en-US" sz="4520" spc="-1" strike="noStrike">
                <a:solidFill>
                  <a:srgbClr val="000000"/>
                </a:solidFill>
                <a:latin typeface="Palatino"/>
              </a:rPr>
              <a:t>k</a:t>
            </a:r>
            <a:r>
              <a:rPr b="0" lang="en-US" sz="4518" spc="-1" strike="noStrike" baseline="-25000">
                <a:solidFill>
                  <a:srgbClr val="000000"/>
                </a:solidFill>
                <a:latin typeface="Palatino"/>
              </a:rPr>
              <a:t>3</a:t>
            </a:r>
            <a:r>
              <a:rPr b="0" lang="en-US" sz="4520" spc="-1" strike="noStrike">
                <a:solidFill>
                  <a:srgbClr val="000000"/>
                </a:solidFill>
                <a:latin typeface="Palatino"/>
              </a:rPr>
              <a:t> = 1, </a:t>
            </a:r>
            <a:r>
              <a:rPr b="0" i="1" lang="en-US" sz="4520" spc="-1" strike="noStrike">
                <a:solidFill>
                  <a:srgbClr val="000000"/>
                </a:solidFill>
                <a:latin typeface="Palatino"/>
              </a:rPr>
              <a:t>k</a:t>
            </a:r>
            <a:r>
              <a:rPr b="0" lang="en-US" sz="4518" spc="-1" strike="noStrike" baseline="-25000">
                <a:solidFill>
                  <a:srgbClr val="000000"/>
                </a:solidFill>
                <a:latin typeface="Palatino"/>
              </a:rPr>
              <a:t>4</a:t>
            </a:r>
            <a:r>
              <a:rPr b="0" lang="en-US" sz="4520" spc="-1" strike="noStrike">
                <a:solidFill>
                  <a:srgbClr val="000000"/>
                </a:solidFill>
                <a:latin typeface="Palatino"/>
              </a:rPr>
              <a:t> = 3 and </a:t>
            </a:r>
            <a:r>
              <a:rPr b="0" i="1" lang="en-US" sz="4520" spc="-1" strike="noStrike">
                <a:solidFill>
                  <a:srgbClr val="000000"/>
                </a:solidFill>
                <a:latin typeface="Palatino"/>
              </a:rPr>
              <a:t>k</a:t>
            </a:r>
            <a:r>
              <a:rPr b="0" lang="en-US" sz="4518" spc="-1" strike="noStrike" baseline="-25000">
                <a:solidFill>
                  <a:srgbClr val="000000"/>
                </a:solidFill>
                <a:latin typeface="Palatino"/>
              </a:rPr>
              <a:t>5</a:t>
            </a:r>
            <a:r>
              <a:rPr b="0" lang="en-US" sz="4520" spc="-1" strike="noStrike">
                <a:solidFill>
                  <a:srgbClr val="000000"/>
                </a:solidFill>
                <a:latin typeface="Palatino"/>
              </a:rPr>
              <a:t> = 2.</a:t>
            </a: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5" name="Picture 4" descr="degree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/>
        </p:blipFill>
        <p:spPr>
          <a:xfrm>
            <a:off x="3892680" y="4470120"/>
            <a:ext cx="7051320" cy="2930760"/>
          </a:xfrm>
          <a:prstGeom prst="rect">
            <a:avLst/>
          </a:prstGeom>
          <a:ln w="0">
            <a:noFill/>
          </a:ln>
        </p:spPr>
      </p:pic>
      <p:sp>
        <p:nvSpPr>
          <p:cNvPr id="276" name="PlaceHolder 2"/>
          <p:cNvSpPr>
            <a:spLocks noGrp="1"/>
          </p:cNvSpPr>
          <p:nvPr>
            <p:ph type="title"/>
          </p:nvPr>
        </p:nvSpPr>
        <p:spPr>
          <a:xfrm>
            <a:off x="1186920" y="303120"/>
            <a:ext cx="11969640" cy="12744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Degree (Structural Chracterization)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Rectangle 3"/>
          <p:cNvSpPr/>
          <p:nvPr/>
        </p:nvSpPr>
        <p:spPr>
          <a:xfrm>
            <a:off x="738000" y="1766880"/>
            <a:ext cx="13282560" cy="22320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In an undirected network the degree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k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of a node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is the number of nodes connected to :</a:t>
            </a:r>
            <a:endParaRPr b="0" lang="en-IN" sz="4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k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= </a:t>
            </a:r>
            <a:r>
              <a:rPr b="0" lang="en-US" sz="4000" spc="-1" strike="noStrike">
                <a:solidFill>
                  <a:srgbClr val="000000"/>
                </a:solidFill>
                <a:latin typeface="Symbol"/>
                <a:ea typeface="Cambria"/>
              </a:rPr>
              <a:t>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j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ij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= </a:t>
            </a:r>
            <a:r>
              <a:rPr b="0" lang="en-US" sz="4000" spc="-1" strike="noStrike">
                <a:solidFill>
                  <a:srgbClr val="000000"/>
                </a:solidFill>
                <a:latin typeface="Symbol"/>
                <a:ea typeface="Cambria"/>
              </a:rPr>
              <a:t>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j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</a:t>
            </a:r>
            <a:r>
              <a:rPr b="0" i="1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ji</a:t>
            </a:r>
            <a:endParaRPr b="0" lang="en-IN" sz="4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27342AB8-A1AB-4C33-852A-64959BC492CA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2865680" cy="8595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79" name="PlaceHolder 1"/>
          <p:cNvSpPr>
            <a:spLocks noGrp="1"/>
          </p:cNvSpPr>
          <p:nvPr>
            <p:ph/>
          </p:nvPr>
        </p:nvSpPr>
        <p:spPr>
          <a:xfrm>
            <a:off x="1107000" y="2694240"/>
            <a:ext cx="12544920" cy="6641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In a directed network the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in-degree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k</a:t>
            </a:r>
            <a:r>
              <a:rPr b="0" i="1" lang="en-US" sz="36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i="1" lang="en-US" sz="3600" spc="-1" strike="noStrike" baseline="30000">
                <a:solidFill>
                  <a:srgbClr val="000000"/>
                </a:solidFill>
                <a:latin typeface="Cambria"/>
                <a:ea typeface="Cambria"/>
              </a:rPr>
              <a:t>(in)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of a node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is the number of directed edges pointing </a:t>
            </a:r>
            <a:r>
              <a:rPr b="0" lang="en-US" sz="3600" spc="-1" strike="noStrike" u="sng">
                <a:solidFill>
                  <a:srgbClr val="ff0000"/>
                </a:solidFill>
                <a:uFillTx/>
                <a:latin typeface="Cambria"/>
                <a:ea typeface="Cambria"/>
              </a:rPr>
              <a:t>to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node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: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itle 1"/>
          <p:cNvSpPr/>
          <p:nvPr/>
        </p:nvSpPr>
        <p:spPr>
          <a:xfrm>
            <a:off x="1186920" y="303120"/>
            <a:ext cx="1196964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In-Degree and Out-degree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81" name="Picture 1" descr=""/>
          <p:cNvPicPr/>
          <p:nvPr/>
        </p:nvPicPr>
        <p:blipFill>
          <a:blip r:embed="rId2"/>
          <a:srcRect l="0" t="0" r="3723" b="0"/>
          <a:stretch/>
        </p:blipFill>
        <p:spPr>
          <a:xfrm>
            <a:off x="6227280" y="4031640"/>
            <a:ext cx="2664000" cy="151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E8F1FE4-DF6E-40B7-BD69-670284034951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2865680" cy="8595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83" name="PlaceHolder 1"/>
          <p:cNvSpPr>
            <a:spLocks noGrp="1"/>
          </p:cNvSpPr>
          <p:nvPr>
            <p:ph/>
          </p:nvPr>
        </p:nvSpPr>
        <p:spPr>
          <a:xfrm>
            <a:off x="1107000" y="2694240"/>
            <a:ext cx="13185000" cy="6641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In a directed network the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in-degree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k</a:t>
            </a:r>
            <a:r>
              <a:rPr b="0" i="1" lang="en-US" sz="36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i="1" lang="en-US" sz="3600" spc="-1" strike="noStrike" baseline="30000">
                <a:solidFill>
                  <a:srgbClr val="000000"/>
                </a:solidFill>
                <a:latin typeface="Cambria"/>
                <a:ea typeface="Cambria"/>
              </a:rPr>
              <a:t>(in)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of a node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is the number of directed edges pointing </a:t>
            </a:r>
            <a:r>
              <a:rPr b="0" lang="en-US" sz="3600" spc="-1" strike="noStrike" u="sng">
                <a:solidFill>
                  <a:srgbClr val="ff0000"/>
                </a:solidFill>
                <a:uFillTx/>
                <a:latin typeface="Cambria"/>
                <a:ea typeface="Cambria"/>
              </a:rPr>
              <a:t>to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node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: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while the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out-degree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k</a:t>
            </a:r>
            <a:r>
              <a:rPr b="0" i="1" lang="en-US" sz="36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i="1" lang="en-US" sz="3600" spc="-1" strike="noStrike" baseline="30000">
                <a:solidFill>
                  <a:srgbClr val="000000"/>
                </a:solidFill>
                <a:latin typeface="Cambria"/>
                <a:ea typeface="Cambria"/>
              </a:rPr>
              <a:t>(out)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of a node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is the number of directed edges pointing </a:t>
            </a:r>
            <a:r>
              <a:rPr b="0" lang="en-US" sz="3600" spc="-1" strike="noStrike" u="sng">
                <a:solidFill>
                  <a:srgbClr val="ff0000"/>
                </a:solidFill>
                <a:uFillTx/>
                <a:latin typeface="Cambria"/>
                <a:ea typeface="Cambria"/>
              </a:rPr>
              <a:t>from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 node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: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Title 1"/>
          <p:cNvSpPr/>
          <p:nvPr/>
        </p:nvSpPr>
        <p:spPr>
          <a:xfrm>
            <a:off x="1186920" y="303120"/>
            <a:ext cx="1196964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In-Degree and Out-degree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85" name="Picture 9" descr=""/>
          <p:cNvPicPr/>
          <p:nvPr/>
        </p:nvPicPr>
        <p:blipFill>
          <a:blip r:embed="rId2"/>
          <a:stretch/>
        </p:blipFill>
        <p:spPr>
          <a:xfrm>
            <a:off x="6623640" y="6881400"/>
            <a:ext cx="2554920" cy="1684440"/>
          </a:xfrm>
          <a:prstGeom prst="rect">
            <a:avLst/>
          </a:prstGeom>
          <a:ln w="0">
            <a:noFill/>
          </a:ln>
        </p:spPr>
      </p:pic>
      <p:pic>
        <p:nvPicPr>
          <p:cNvPr id="286" name="Picture 10" descr=""/>
          <p:cNvPicPr/>
          <p:nvPr/>
        </p:nvPicPr>
        <p:blipFill>
          <a:blip r:embed="rId3"/>
          <a:srcRect l="0" t="0" r="3723" b="0"/>
          <a:stretch/>
        </p:blipFill>
        <p:spPr>
          <a:xfrm>
            <a:off x="6227280" y="4031640"/>
            <a:ext cx="2664000" cy="151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0837C74-A7AA-496D-9296-1AE21B7692E4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2865680" cy="8595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88" name="PlaceHolder 1"/>
          <p:cNvSpPr>
            <a:spLocks noGrp="1"/>
          </p:cNvSpPr>
          <p:nvPr>
            <p:ph/>
          </p:nvPr>
        </p:nvSpPr>
        <p:spPr>
          <a:xfrm>
            <a:off x="1107000" y="2694240"/>
            <a:ext cx="12544920" cy="6641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Title 1"/>
          <p:cNvSpPr/>
          <p:nvPr/>
        </p:nvSpPr>
        <p:spPr>
          <a:xfrm>
            <a:off x="1042920" y="303120"/>
            <a:ext cx="1324908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In-Degree and Out-degree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90" name="TextBox 1"/>
          <p:cNvSpPr/>
          <p:nvPr/>
        </p:nvSpPr>
        <p:spPr>
          <a:xfrm>
            <a:off x="1200240" y="2879640"/>
            <a:ext cx="12371400" cy="5331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For directed networks the sums over the adjacency matrix’ </a:t>
            </a:r>
            <a:r>
              <a:rPr b="0" i="1" lang="en-US" sz="3600" spc="-1" strike="noStrike">
                <a:solidFill>
                  <a:srgbClr val="c00000"/>
                </a:solidFill>
                <a:latin typeface="Cambria"/>
                <a:ea typeface="Cambria"/>
              </a:rPr>
              <a:t>columns and rows 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provide the </a:t>
            </a:r>
            <a:r>
              <a:rPr b="0" i="1" lang="en-US" sz="3600" spc="-1" strike="noStrike">
                <a:solidFill>
                  <a:srgbClr val="c00000"/>
                </a:solidFill>
                <a:latin typeface="Cambria"/>
                <a:ea typeface="Cambria"/>
              </a:rPr>
              <a:t>incoming and outgoing 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degrees, respectively.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Given that in an undirected network the number of outgoing links  equals the number of incoming links.</a:t>
            </a: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C63FA03-C940-4AAF-B70B-8694E288B155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2865680" cy="8595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92" name="PlaceHolder 1"/>
          <p:cNvSpPr>
            <a:spLocks noGrp="1"/>
          </p:cNvSpPr>
          <p:nvPr>
            <p:ph/>
          </p:nvPr>
        </p:nvSpPr>
        <p:spPr>
          <a:xfrm>
            <a:off x="1107000" y="2694240"/>
            <a:ext cx="11969640" cy="6521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Title 1"/>
          <p:cNvSpPr/>
          <p:nvPr/>
        </p:nvSpPr>
        <p:spPr>
          <a:xfrm>
            <a:off x="1186920" y="249840"/>
            <a:ext cx="1310508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In-Degree and Out-degree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94" name="Picture 6" descr=""/>
          <p:cNvPicPr/>
          <p:nvPr/>
        </p:nvPicPr>
        <p:blipFill>
          <a:blip r:embed="rId2"/>
          <a:stretch/>
        </p:blipFill>
        <p:spPr>
          <a:xfrm>
            <a:off x="2122920" y="3245040"/>
            <a:ext cx="3344400" cy="1794600"/>
          </a:xfrm>
          <a:prstGeom prst="rect">
            <a:avLst/>
          </a:prstGeom>
          <a:ln w="0">
            <a:noFill/>
          </a:ln>
        </p:spPr>
      </p:pic>
      <p:pic>
        <p:nvPicPr>
          <p:cNvPr id="295" name="Picture 8" descr=""/>
          <p:cNvPicPr/>
          <p:nvPr/>
        </p:nvPicPr>
        <p:blipFill>
          <a:blip r:embed="rId3"/>
          <a:stretch/>
        </p:blipFill>
        <p:spPr>
          <a:xfrm>
            <a:off x="6303240" y="4170240"/>
            <a:ext cx="6696360" cy="17946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296" name="Picture 10" descr=""/>
          <p:cNvPicPr/>
          <p:nvPr/>
        </p:nvPicPr>
        <p:blipFill>
          <a:blip r:embed="rId4"/>
          <a:stretch/>
        </p:blipFill>
        <p:spPr>
          <a:xfrm>
            <a:off x="2122920" y="5918400"/>
            <a:ext cx="3272760" cy="2246400"/>
          </a:xfrm>
          <a:prstGeom prst="rect">
            <a:avLst/>
          </a:prstGeom>
          <a:ln cap="sq" w="88900">
            <a:solidFill>
              <a:srgbClr val="000000"/>
            </a:solidFill>
            <a:miter/>
          </a:ln>
          <a:effectLst>
            <a:innerShdw blurRad="76200">
              <a:srgbClr val="000000"/>
            </a:innerShdw>
          </a:effectLst>
        </p:spPr>
      </p:pic>
      <p:sp>
        <p:nvSpPr>
          <p:cNvPr id="297" name="TextBox 1"/>
          <p:cNvSpPr/>
          <p:nvPr/>
        </p:nvSpPr>
        <p:spPr>
          <a:xfrm>
            <a:off x="679320" y="904788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A805130-2D05-405A-AF88-688697E7185E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1107000" y="2579760"/>
            <a:ext cx="13651560" cy="6641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720"/>
              </a:spcBef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Thus, in a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directed network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, nodes can be highly connected, yet also isolated (e.g. in terms of sending or receiving information.) 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0" name="Picture 4" descr="adjacency_in_out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/>
        </p:blipFill>
        <p:spPr>
          <a:xfrm>
            <a:off x="1917720" y="4189320"/>
            <a:ext cx="10923120" cy="4668840"/>
          </a:xfrm>
          <a:prstGeom prst="rect">
            <a:avLst/>
          </a:prstGeom>
          <a:ln w="0">
            <a:noFill/>
          </a:ln>
        </p:spPr>
      </p:pic>
      <p:sp>
        <p:nvSpPr>
          <p:cNvPr id="301" name="PlaceHolder 2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48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Title 1"/>
          <p:cNvSpPr/>
          <p:nvPr/>
        </p:nvSpPr>
        <p:spPr>
          <a:xfrm>
            <a:off x="1186920" y="303120"/>
            <a:ext cx="1196964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In-Degree and Out-degree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C4429AB-1375-44A4-818B-E8C0905AB27E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7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250560" y="568080"/>
            <a:ext cx="13626720" cy="8595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04" name="PlaceHolder 1"/>
          <p:cNvSpPr>
            <a:spLocks noGrp="1"/>
          </p:cNvSpPr>
          <p:nvPr>
            <p:ph/>
          </p:nvPr>
        </p:nvSpPr>
        <p:spPr>
          <a:xfrm>
            <a:off x="987120" y="1913040"/>
            <a:ext cx="12544920" cy="139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The network of scientific citations provide examples illustrating two extremes: 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Rectangle 4"/>
          <p:cNvSpPr/>
          <p:nvPr/>
        </p:nvSpPr>
        <p:spPr>
          <a:xfrm>
            <a:off x="956160" y="4005000"/>
            <a:ext cx="10236960" cy="24868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99"/>
              </a:spcBef>
              <a:buNone/>
            </a:pP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High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in-degree and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low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out-degree: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much-cited research article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</a:pP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</p:txBody>
      </p:sp>
      <p:pic>
        <p:nvPicPr>
          <p:cNvPr id="306" name="Picture 5" descr="citations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0" t="0" r="0" b="48044"/>
          <a:stretch/>
        </p:blipFill>
        <p:spPr>
          <a:xfrm>
            <a:off x="11215080" y="4005000"/>
            <a:ext cx="2410920" cy="2618640"/>
          </a:xfrm>
          <a:prstGeom prst="rect">
            <a:avLst/>
          </a:prstGeom>
          <a:ln w="0">
            <a:noFill/>
          </a:ln>
        </p:spPr>
      </p:pic>
      <p:sp>
        <p:nvSpPr>
          <p:cNvPr id="307" name="Title 1"/>
          <p:cNvSpPr/>
          <p:nvPr/>
        </p:nvSpPr>
        <p:spPr>
          <a:xfrm>
            <a:off x="611640" y="303120"/>
            <a:ext cx="1362672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Citations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1F22314-205D-4A27-8732-7AA1B62809C6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4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0" y="1248840"/>
            <a:ext cx="14754960" cy="82998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33120" y="1696320"/>
            <a:ext cx="12360240" cy="1604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7100" spc="-1" strike="noStrike">
                <a:solidFill>
                  <a:srgbClr val="ff0000"/>
                </a:solidFill>
                <a:latin typeface="Cambria"/>
                <a:ea typeface="Cambria"/>
              </a:rPr>
              <a:t>Origins</a:t>
            </a:r>
            <a:endParaRPr b="0" lang="en-US" sz="7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933120" y="3464640"/>
            <a:ext cx="12360240" cy="5478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 fontScale="69000"/>
          </a:bodyPr>
          <a:p>
            <a:pPr marL="553320" indent="-553320">
              <a:lnSpc>
                <a:spcPct val="100000"/>
              </a:lnSpc>
              <a:spcBef>
                <a:spcPts val="1032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5160" spc="-1" strike="noStrike">
                <a:solidFill>
                  <a:srgbClr val="000000"/>
                </a:solidFill>
                <a:latin typeface="Cambria"/>
                <a:ea typeface="Cambria"/>
              </a:rPr>
              <a:t>1735: Euler was puzzled by solving the bridges of Königsberg (origins of graph theory)</a:t>
            </a: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1032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5160" spc="-1" strike="noStrike">
                <a:solidFill>
                  <a:srgbClr val="000000"/>
                </a:solidFill>
                <a:latin typeface="Cambria"/>
                <a:ea typeface="Cambria"/>
              </a:rPr>
              <a:t>1950: Erdős–Rényi was puzzled by the social networks structure</a:t>
            </a: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1032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5160" spc="-1" strike="noStrike">
                <a:solidFill>
                  <a:srgbClr val="000000"/>
                </a:solidFill>
                <a:latin typeface="Cambria"/>
                <a:ea typeface="Cambria"/>
              </a:rPr>
              <a:t>1969: Social Experiment: Milgram</a:t>
            </a: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1032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5160" spc="-1" strike="noStrike">
                <a:solidFill>
                  <a:srgbClr val="ff0000"/>
                </a:solidFill>
                <a:latin typeface="Cambria"/>
                <a:ea typeface="Cambria"/>
              </a:rPr>
              <a:t>1998: Stogratz, Watts: Small world network</a:t>
            </a: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1032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5160" spc="-1" strike="noStrike">
                <a:solidFill>
                  <a:srgbClr val="ff0000"/>
                </a:solidFill>
                <a:latin typeface="Cambria"/>
                <a:ea typeface="Cambria"/>
              </a:rPr>
              <a:t>1999: Barabási, Albert: puzzled by the Internet</a:t>
            </a: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1032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5160" spc="-1" strike="noStrike">
                <a:solidFill>
                  <a:srgbClr val="ff0000"/>
                </a:solidFill>
                <a:latin typeface="Cambria"/>
                <a:ea typeface="Cambria"/>
              </a:rPr>
              <a:t>Now: we are puzzled by all of them (brain, social networks, communication and transportation networks, etc)</a:t>
            </a: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13"/>
          </p:nvPr>
        </p:nvSpPr>
        <p:spPr>
          <a:xfrm>
            <a:off x="10577160" y="10009800"/>
            <a:ext cx="3443400" cy="57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FEB4B6-BE16-456E-992F-9E7F031E7833}" type="slidenum">
              <a:rPr b="0" lang="en-US" sz="1940" spc="-1" strike="noStrike">
                <a:solidFill>
                  <a:srgbClr val="8b8b8b"/>
                </a:solidFill>
                <a:latin typeface="Calibri"/>
              </a:rPr>
              <a:t>3</a:t>
            </a:fld>
            <a:endParaRPr b="0" lang="en-IN" sz="194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7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250560" y="621000"/>
            <a:ext cx="13626720" cy="8595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09" name="PlaceHolder 1"/>
          <p:cNvSpPr>
            <a:spLocks noGrp="1"/>
          </p:cNvSpPr>
          <p:nvPr>
            <p:ph/>
          </p:nvPr>
        </p:nvSpPr>
        <p:spPr>
          <a:xfrm>
            <a:off x="987120" y="1913040"/>
            <a:ext cx="12544920" cy="1398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The network of scientific citations provide examples illustrating two extremes: 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Rectangle 4"/>
          <p:cNvSpPr/>
          <p:nvPr/>
        </p:nvSpPr>
        <p:spPr>
          <a:xfrm>
            <a:off x="956160" y="4005000"/>
            <a:ext cx="10236960" cy="4599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961"/>
              </a:spcBef>
              <a:buNone/>
            </a:pPr>
            <a:r>
              <a:rPr b="0" i="1" lang="en-US" sz="4800" spc="-1" strike="noStrike">
                <a:solidFill>
                  <a:srgbClr val="000000"/>
                </a:solidFill>
                <a:latin typeface="Cambria"/>
                <a:ea typeface="Cambria"/>
              </a:rPr>
              <a:t>High</a:t>
            </a:r>
            <a:r>
              <a:rPr b="0" lang="en-US" sz="4800" spc="-1" strike="noStrike">
                <a:solidFill>
                  <a:srgbClr val="000000"/>
                </a:solidFill>
                <a:latin typeface="Cambria"/>
                <a:ea typeface="Cambria"/>
              </a:rPr>
              <a:t> in-degree and </a:t>
            </a:r>
            <a:r>
              <a:rPr b="0" i="1" lang="en-US" sz="4800" spc="-1" strike="noStrike">
                <a:solidFill>
                  <a:srgbClr val="000000"/>
                </a:solidFill>
                <a:latin typeface="Cambria"/>
                <a:ea typeface="Cambria"/>
              </a:rPr>
              <a:t>low</a:t>
            </a:r>
            <a:r>
              <a:rPr b="0" lang="en-US" sz="4800" spc="-1" strike="noStrike">
                <a:solidFill>
                  <a:srgbClr val="000000"/>
                </a:solidFill>
                <a:latin typeface="Cambria"/>
                <a:ea typeface="Cambria"/>
              </a:rPr>
              <a:t> out-degree: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61"/>
              </a:spcBef>
              <a:buNone/>
            </a:pPr>
            <a:r>
              <a:rPr b="0" lang="en-US" sz="4800" spc="-1" strike="noStrike">
                <a:solidFill>
                  <a:srgbClr val="ff0000"/>
                </a:solidFill>
                <a:latin typeface="Cambria"/>
                <a:ea typeface="Cambria"/>
              </a:rPr>
              <a:t>much-cited research article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61"/>
              </a:spcBef>
              <a:buNone/>
            </a:pP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61"/>
              </a:spcBef>
              <a:buNone/>
            </a:pPr>
            <a:r>
              <a:rPr b="0" i="1" lang="en-US" sz="4800" spc="-1" strike="noStrike">
                <a:solidFill>
                  <a:srgbClr val="000000"/>
                </a:solidFill>
                <a:latin typeface="Cambria"/>
                <a:ea typeface="Cambria"/>
              </a:rPr>
              <a:t>Low</a:t>
            </a:r>
            <a:r>
              <a:rPr b="0" lang="en-US" sz="4800" spc="-1" strike="noStrike">
                <a:solidFill>
                  <a:srgbClr val="000000"/>
                </a:solidFill>
                <a:latin typeface="Cambria"/>
                <a:ea typeface="Cambria"/>
              </a:rPr>
              <a:t> in-degree and </a:t>
            </a:r>
            <a:r>
              <a:rPr b="0" i="1" lang="en-US" sz="4800" spc="-1" strike="noStrike">
                <a:solidFill>
                  <a:srgbClr val="000000"/>
                </a:solidFill>
                <a:latin typeface="Cambria"/>
                <a:ea typeface="Cambria"/>
              </a:rPr>
              <a:t>high</a:t>
            </a:r>
            <a:r>
              <a:rPr b="0" lang="en-US" sz="4800" spc="-1" strike="noStrike">
                <a:solidFill>
                  <a:srgbClr val="000000"/>
                </a:solidFill>
                <a:latin typeface="Cambria"/>
                <a:ea typeface="Cambria"/>
              </a:rPr>
              <a:t> out-degree: </a:t>
            </a:r>
            <a:r>
              <a:rPr b="0" lang="en-US" sz="4800" spc="-1" strike="noStrike">
                <a:solidFill>
                  <a:srgbClr val="ff0000"/>
                </a:solidFill>
                <a:latin typeface="Cambria"/>
                <a:ea typeface="Cambria"/>
              </a:rPr>
              <a:t>Book</a:t>
            </a:r>
            <a:r>
              <a:rPr b="0" lang="en-US" sz="4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311" name="Picture 5" descr="citations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/>
        </p:blipFill>
        <p:spPr>
          <a:xfrm>
            <a:off x="11215080" y="4005000"/>
            <a:ext cx="2410920" cy="4725360"/>
          </a:xfrm>
          <a:prstGeom prst="rect">
            <a:avLst/>
          </a:prstGeom>
          <a:ln w="0">
            <a:noFill/>
          </a:ln>
        </p:spPr>
      </p:pic>
      <p:sp>
        <p:nvSpPr>
          <p:cNvPr id="312" name="Title 1"/>
          <p:cNvSpPr/>
          <p:nvPr/>
        </p:nvSpPr>
        <p:spPr>
          <a:xfrm>
            <a:off x="1186920" y="303120"/>
            <a:ext cx="1196964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Citations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DB48B73-65B3-4B52-918E-6CDDA5C3103F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297368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14" name="Rectangle 3"/>
          <p:cNvSpPr/>
          <p:nvPr/>
        </p:nvSpPr>
        <p:spPr>
          <a:xfrm>
            <a:off x="1186920" y="2079000"/>
            <a:ext cx="12544920" cy="6641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normAutofit/>
          </a:bodyPr>
          <a:p>
            <a:pPr>
              <a:lnSpc>
                <a:spcPct val="100000"/>
              </a:lnSpc>
              <a:spcBef>
                <a:spcPts val="774"/>
              </a:spcBef>
              <a:buNone/>
            </a:pPr>
            <a:r>
              <a:rPr b="0" lang="en-US" sz="3870" spc="-1" strike="noStrike">
                <a:solidFill>
                  <a:srgbClr val="000000"/>
                </a:solidFill>
                <a:latin typeface="Palatino"/>
              </a:rPr>
              <a:t>In a </a:t>
            </a:r>
            <a:r>
              <a:rPr b="0" i="1" lang="en-US" sz="3870" spc="-1" strike="noStrike">
                <a:solidFill>
                  <a:srgbClr val="000000"/>
                </a:solidFill>
                <a:latin typeface="Palatino"/>
              </a:rPr>
              <a:t>weighted</a:t>
            </a:r>
            <a:r>
              <a:rPr b="0" lang="en-US" sz="3870" spc="-1" strike="noStrike">
                <a:solidFill>
                  <a:srgbClr val="000000"/>
                </a:solidFill>
                <a:latin typeface="Palatino"/>
              </a:rPr>
              <a:t> network a real number is attached to each edge, so that we obtain a real adjacency matrix, usually denoted as </a:t>
            </a:r>
            <a:r>
              <a:rPr b="0" i="1" lang="en-US" sz="3870" spc="-1" strike="noStrike">
                <a:solidFill>
                  <a:srgbClr val="000000"/>
                </a:solidFill>
                <a:latin typeface="Palatino"/>
              </a:rPr>
              <a:t>w</a:t>
            </a:r>
            <a:r>
              <a:rPr b="0" i="1" lang="en-US" sz="3868" spc="-1" strike="noStrike" baseline="-25000">
                <a:solidFill>
                  <a:srgbClr val="000000"/>
                </a:solidFill>
                <a:latin typeface="Palatino"/>
              </a:rPr>
              <a:t>ij</a:t>
            </a:r>
            <a:r>
              <a:rPr b="0" lang="en-US" sz="3870" spc="-1" strike="noStrike">
                <a:solidFill>
                  <a:srgbClr val="000000"/>
                </a:solidFill>
                <a:latin typeface="Palatino"/>
              </a:rPr>
              <a:t>.</a:t>
            </a:r>
            <a:endParaRPr b="0" lang="en-IN" sz="38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</a:pPr>
            <a:endParaRPr b="0" lang="en-IN" sz="51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</a:pPr>
            <a:endParaRPr b="0" lang="en-IN" sz="51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</a:pPr>
            <a:endParaRPr b="0" lang="en-IN" sz="5160" spc="-1" strike="noStrike">
              <a:latin typeface="Arial"/>
            </a:endParaRPr>
          </a:p>
        </p:txBody>
      </p:sp>
      <p:pic>
        <p:nvPicPr>
          <p:cNvPr id="315" name="Picture 4" descr="adjacency_weighted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/>
        </p:blipFill>
        <p:spPr>
          <a:xfrm>
            <a:off x="7171920" y="3455640"/>
            <a:ext cx="6149160" cy="5068080"/>
          </a:xfrm>
          <a:prstGeom prst="rect">
            <a:avLst/>
          </a:prstGeom>
          <a:ln w="0">
            <a:noFill/>
          </a:ln>
        </p:spPr>
      </p:pic>
      <p:sp>
        <p:nvSpPr>
          <p:cNvPr id="316" name="Title 1"/>
          <p:cNvSpPr/>
          <p:nvPr/>
        </p:nvSpPr>
        <p:spPr>
          <a:xfrm>
            <a:off x="1186920" y="303120"/>
            <a:ext cx="1320552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Weighted Networks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BB428113-69B3-4573-865E-03C7F234E5A6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3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898920" y="791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18" name="PlaceHolder 1"/>
          <p:cNvSpPr>
            <a:spLocks noGrp="1"/>
          </p:cNvSpPr>
          <p:nvPr>
            <p:ph/>
          </p:nvPr>
        </p:nvSpPr>
        <p:spPr>
          <a:xfrm>
            <a:off x="638280" y="1796760"/>
            <a:ext cx="13830480" cy="6786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If we add up the degrees of all vertices of a graph the result is an even number -&gt; twice the number of edges.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None/>
              <a:tabLst>
                <a:tab algn="l" pos="0"/>
              </a:tabLst>
            </a:pPr>
            <a:r>
              <a:rPr b="0" i="1" lang="en-US" sz="4400" spc="-1" strike="noStrike">
                <a:solidFill>
                  <a:srgbClr val="ff0000"/>
                </a:solidFill>
                <a:latin typeface="Cambria"/>
                <a:ea typeface="Cambria"/>
              </a:rPr>
              <a:t> 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   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for a graph with vertex set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V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and edge set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9" name="Picture 6" descr="C:\Users\sou\Desktop\12755e05243601b5842e265ebf73a2bb.png"/>
          <p:cNvPicPr/>
          <p:nvPr/>
        </p:nvPicPr>
        <p:blipFill>
          <a:blip r:embed="rId2"/>
          <a:stretch/>
        </p:blipFill>
        <p:spPr>
          <a:xfrm>
            <a:off x="6299280" y="3179880"/>
            <a:ext cx="3620880" cy="929520"/>
          </a:xfrm>
          <a:prstGeom prst="rect">
            <a:avLst/>
          </a:prstGeom>
          <a:ln w="0">
            <a:noFill/>
          </a:ln>
        </p:spPr>
      </p:pic>
      <p:sp>
        <p:nvSpPr>
          <p:cNvPr id="320" name="PlaceHolder 2"/>
          <p:cNvSpPr>
            <a:spLocks noGrp="1"/>
          </p:cNvSpPr>
          <p:nvPr>
            <p:ph type="title"/>
          </p:nvPr>
        </p:nvSpPr>
        <p:spPr>
          <a:xfrm>
            <a:off x="638280" y="456480"/>
            <a:ext cx="13830480" cy="1208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Handshaking lemma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3B1410F-E1A4-4EDB-A5DC-2508FC1D101F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4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898920" y="791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22" name="PlaceHolder 1"/>
          <p:cNvSpPr>
            <a:spLocks noGrp="1"/>
          </p:cNvSpPr>
          <p:nvPr>
            <p:ph/>
          </p:nvPr>
        </p:nvSpPr>
        <p:spPr>
          <a:xfrm>
            <a:off x="638280" y="1796760"/>
            <a:ext cx="13830480" cy="6786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If we add up the degrees of all vertices of a graph the result is an even number -&gt; twice the number of edges.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None/>
              <a:tabLst>
                <a:tab algn="l" pos="0"/>
              </a:tabLst>
            </a:pPr>
            <a:r>
              <a:rPr b="0" i="1" lang="en-US" sz="4400" spc="-1" strike="noStrike">
                <a:solidFill>
                  <a:srgbClr val="ff0000"/>
                </a:solidFill>
                <a:latin typeface="Cambria"/>
                <a:ea typeface="Cambria"/>
              </a:rPr>
              <a:t> 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   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for a graph with vertex set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V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and edge set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3" name="Picture 6" descr="C:\Users\sou\Desktop\12755e05243601b5842e265ebf73a2bb.png"/>
          <p:cNvPicPr/>
          <p:nvPr/>
        </p:nvPicPr>
        <p:blipFill>
          <a:blip r:embed="rId2"/>
          <a:stretch/>
        </p:blipFill>
        <p:spPr>
          <a:xfrm>
            <a:off x="6299280" y="3179880"/>
            <a:ext cx="3620880" cy="929520"/>
          </a:xfrm>
          <a:prstGeom prst="rect">
            <a:avLst/>
          </a:prstGeom>
          <a:ln w="0">
            <a:noFill/>
          </a:ln>
        </p:spPr>
      </p:pic>
      <p:sp>
        <p:nvSpPr>
          <p:cNvPr id="324" name="Rectangle 9"/>
          <p:cNvSpPr/>
          <p:nvPr/>
        </p:nvSpPr>
        <p:spPr>
          <a:xfrm>
            <a:off x="886680" y="5819400"/>
            <a:ext cx="860040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The sum of the degrees of the vertices is 2 + 3 + 2 + 3 + 3 + 1 = 14, twice the number of edges.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638280" y="501120"/>
            <a:ext cx="13830480" cy="1208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Handshaking lemma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6" name="Picture 3" descr="C:\Users\sou\Downloads\6n-graf.svg.png"/>
          <p:cNvPicPr/>
          <p:nvPr/>
        </p:nvPicPr>
        <p:blipFill>
          <a:blip r:embed="rId3"/>
          <a:stretch/>
        </p:blipFill>
        <p:spPr>
          <a:xfrm>
            <a:off x="9974520" y="5499000"/>
            <a:ext cx="4402080" cy="2905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5D1D4437-D139-434B-BA47-B0B709888823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461880"/>
            <a:ext cx="1297368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28" name="Title 1"/>
          <p:cNvSpPr/>
          <p:nvPr/>
        </p:nvSpPr>
        <p:spPr>
          <a:xfrm>
            <a:off x="927000" y="4679640"/>
            <a:ext cx="1320552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Mean Degree and Link/edge Density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F05746B-1C17-4F97-9913-B97909783BFF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 Box 3"/>
          <p:cNvSpPr/>
          <p:nvPr/>
        </p:nvSpPr>
        <p:spPr>
          <a:xfrm>
            <a:off x="5944680" y="4067640"/>
            <a:ext cx="9798120" cy="13888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80000"/>
              </a:lnSpc>
              <a:buNone/>
            </a:pPr>
            <a:r>
              <a:rPr b="0" lang="en-US" sz="2590" spc="-1" strike="noStrike">
                <a:solidFill>
                  <a:srgbClr val="000000"/>
                </a:solidFill>
                <a:latin typeface="Arial"/>
              </a:rPr>
              <a:t>N – the number of nodes in the graph</a:t>
            </a:r>
            <a:endParaRPr b="0" lang="en-IN" sz="259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870" spc="-1" strike="noStrike">
              <a:latin typeface="Arial"/>
            </a:endParaRPr>
          </a:p>
        </p:txBody>
      </p:sp>
      <p:graphicFrame>
        <p:nvGraphicFramePr>
          <p:cNvPr id="330" name="Object 4"/>
          <p:cNvGraphicFramePr/>
          <p:nvPr/>
        </p:nvGraphicFramePr>
        <p:xfrm>
          <a:off x="6058440" y="2570040"/>
          <a:ext cx="2641320" cy="1056600"/>
        </p:xfrm>
        <a:graphic>
          <a:graphicData uri="http://schemas.openxmlformats.org/presentationml/2006/ole">
            <p:oleObj progId="Equation.3" r:id="rId1" spid="">
              <p:embed/>
              <p:pic>
                <p:nvPicPr>
                  <p:cNvPr id="331" name="Object 4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6058440" y="2570040"/>
                    <a:ext cx="2641320" cy="10566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32" name="AutoShape 7"/>
          <p:cNvSpPr/>
          <p:nvPr/>
        </p:nvSpPr>
        <p:spPr>
          <a:xfrm>
            <a:off x="1845000" y="6660000"/>
            <a:ext cx="259560" cy="1374120"/>
          </a:xfrm>
          <a:prstGeom prst="octagon">
            <a:avLst>
              <a:gd name="adj" fmla="val 29287"/>
            </a:avLst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33" name="Object 11"/>
          <p:cNvGraphicFramePr/>
          <p:nvPr/>
        </p:nvGraphicFramePr>
        <p:xfrm>
          <a:off x="5076000" y="6165000"/>
          <a:ext cx="9559800" cy="1056600"/>
        </p:xfrm>
        <a:graphic>
          <a:graphicData uri="http://schemas.openxmlformats.org/presentationml/2006/ole">
            <p:oleObj progId="Equation.3" r:id="rId3" spid="">
              <p:embed/>
              <p:pic>
                <p:nvPicPr>
                  <p:cNvPr id="334" name="Object 11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5076000" y="6165000"/>
                    <a:ext cx="9559800" cy="10566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335" name="Object 4"/>
          <p:cNvGraphicFramePr/>
          <p:nvPr/>
        </p:nvGraphicFramePr>
        <p:xfrm>
          <a:off x="9319680" y="2570040"/>
          <a:ext cx="1893240" cy="1056600"/>
        </p:xfrm>
        <a:graphic>
          <a:graphicData uri="http://schemas.openxmlformats.org/presentationml/2006/ole">
            <p:oleObj progId="Equation.3" r:id="rId5" spid="">
              <p:embed/>
              <p:pic>
                <p:nvPicPr>
                  <p:cNvPr id="336" name="Object 4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9319680" y="2570040"/>
                    <a:ext cx="1893240" cy="10566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337" name="Object 4"/>
          <p:cNvGraphicFramePr/>
          <p:nvPr/>
        </p:nvGraphicFramePr>
        <p:xfrm>
          <a:off x="9491400" y="8134560"/>
          <a:ext cx="1721520" cy="821880"/>
        </p:xfrm>
        <a:graphic>
          <a:graphicData uri="http://schemas.openxmlformats.org/presentationml/2006/ole">
            <p:oleObj progId="Equation.3" r:id="rId7" spid="">
              <p:embed/>
              <p:pic>
                <p:nvPicPr>
                  <p:cNvPr id="338" name="Object 4" descr=""/>
                  <p:cNvPicPr/>
                  <p:nvPr/>
                </p:nvPicPr>
                <p:blipFill>
                  <a:blip r:embed="rId8"/>
                  <a:stretch/>
                </p:blipFill>
                <p:spPr>
                  <a:xfrm>
                    <a:off x="9491400" y="8134560"/>
                    <a:ext cx="1721520" cy="8218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39" name="TextBox 16"/>
          <p:cNvSpPr/>
          <p:nvPr/>
        </p:nvSpPr>
        <p:spPr>
          <a:xfrm rot="16200000">
            <a:off x="-1107360" y="3071520"/>
            <a:ext cx="3197520" cy="68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870" spc="-1" strike="noStrike">
                <a:solidFill>
                  <a:srgbClr val="000000"/>
                </a:solidFill>
                <a:latin typeface="Cambria"/>
                <a:ea typeface="Cambria"/>
              </a:rPr>
              <a:t>Undirected</a:t>
            </a:r>
            <a:endParaRPr b="0" lang="en-IN" sz="3870" spc="-1" strike="noStrike">
              <a:latin typeface="Arial"/>
            </a:endParaRPr>
          </a:p>
        </p:txBody>
      </p:sp>
      <p:sp>
        <p:nvSpPr>
          <p:cNvPr id="340" name="TextBox 17"/>
          <p:cNvSpPr/>
          <p:nvPr/>
        </p:nvSpPr>
        <p:spPr>
          <a:xfrm rot="16200000">
            <a:off x="-1107360" y="6781680"/>
            <a:ext cx="3197520" cy="68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870" spc="-1" strike="noStrike">
                <a:solidFill>
                  <a:srgbClr val="000000"/>
                </a:solidFill>
                <a:latin typeface="Cambria"/>
                <a:ea typeface="Cambria"/>
              </a:rPr>
              <a:t>Directed</a:t>
            </a:r>
            <a:endParaRPr b="0" lang="en-IN" sz="3870" spc="-1" strike="noStrike">
              <a:latin typeface="Arial"/>
            </a:endParaRPr>
          </a:p>
        </p:txBody>
      </p:sp>
      <p:sp>
        <p:nvSpPr>
          <p:cNvPr id="341" name="Rectangle 18"/>
          <p:cNvSpPr/>
          <p:nvPr/>
        </p:nvSpPr>
        <p:spPr>
          <a:xfrm>
            <a:off x="430560" y="5494320"/>
            <a:ext cx="13959360" cy="151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342" name="Group 53"/>
          <p:cNvGrpSpPr/>
          <p:nvPr/>
        </p:nvGrpSpPr>
        <p:grpSpPr>
          <a:xfrm>
            <a:off x="983880" y="6272280"/>
            <a:ext cx="4210200" cy="2568600"/>
            <a:chOff x="983880" y="6272280"/>
            <a:chExt cx="4210200" cy="2568600"/>
          </a:xfrm>
        </p:grpSpPr>
        <p:sp>
          <p:nvSpPr>
            <p:cNvPr id="343" name="AutoShape 9"/>
            <p:cNvSpPr/>
            <p:nvPr/>
          </p:nvSpPr>
          <p:spPr>
            <a:xfrm>
              <a:off x="1845000" y="6660000"/>
              <a:ext cx="259560" cy="1374480"/>
            </a:xfrm>
            <a:prstGeom prst="octagon">
              <a:avLst>
                <a:gd name="adj" fmla="val 29287"/>
              </a:avLst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Oval 55"/>
            <p:cNvSpPr/>
            <p:nvPr/>
          </p:nvSpPr>
          <p:spPr>
            <a:xfrm>
              <a:off x="1711080" y="6420600"/>
              <a:ext cx="236520" cy="236520"/>
            </a:xfrm>
            <a:prstGeom prst="ellipse">
              <a:avLst/>
            </a:prstGeom>
            <a:noFill/>
            <a:ln>
              <a:solidFill>
                <a:srgbClr val="ff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5" name="Oval 56"/>
            <p:cNvSpPr/>
            <p:nvPr/>
          </p:nvSpPr>
          <p:spPr>
            <a:xfrm>
              <a:off x="2921760" y="6960240"/>
              <a:ext cx="236520" cy="236520"/>
            </a:xfrm>
            <a:prstGeom prst="ellipse">
              <a:avLst/>
            </a:prstGeom>
            <a:noFill/>
            <a:ln>
              <a:solidFill>
                <a:srgbClr val="ff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6" name="Oval 57"/>
            <p:cNvSpPr/>
            <p:nvPr/>
          </p:nvSpPr>
          <p:spPr>
            <a:xfrm>
              <a:off x="1050480" y="7810200"/>
              <a:ext cx="236520" cy="236520"/>
            </a:xfrm>
            <a:prstGeom prst="ellipse">
              <a:avLst/>
            </a:prstGeom>
            <a:noFill/>
            <a:ln>
              <a:solidFill>
                <a:srgbClr val="ff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7" name="Oval 58"/>
            <p:cNvSpPr/>
            <p:nvPr/>
          </p:nvSpPr>
          <p:spPr>
            <a:xfrm>
              <a:off x="3912480" y="6539040"/>
              <a:ext cx="236520" cy="236520"/>
            </a:xfrm>
            <a:prstGeom prst="ellipse">
              <a:avLst/>
            </a:prstGeom>
            <a:noFill/>
            <a:ln>
              <a:solidFill>
                <a:srgbClr val="ff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8" name="Oval 59"/>
            <p:cNvSpPr/>
            <p:nvPr/>
          </p:nvSpPr>
          <p:spPr>
            <a:xfrm>
              <a:off x="4957560" y="7726320"/>
              <a:ext cx="236520" cy="236520"/>
            </a:xfrm>
            <a:prstGeom prst="ellipse">
              <a:avLst/>
            </a:prstGeom>
            <a:noFill/>
            <a:ln>
              <a:solidFill>
                <a:srgbClr val="ff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9" name="Oval 60"/>
            <p:cNvSpPr/>
            <p:nvPr/>
          </p:nvSpPr>
          <p:spPr>
            <a:xfrm>
              <a:off x="3947040" y="8546040"/>
              <a:ext cx="236520" cy="236520"/>
            </a:xfrm>
            <a:prstGeom prst="ellipse">
              <a:avLst/>
            </a:prstGeom>
            <a:noFill/>
            <a:ln>
              <a:solidFill>
                <a:srgbClr val="ff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50" name="Straight Arrow Connector 61"/>
            <p:cNvSpPr/>
            <p:nvPr/>
          </p:nvSpPr>
          <p:spPr>
            <a:xfrm flipH="1" flipV="1" rot="5400000">
              <a:off x="946800" y="6962760"/>
              <a:ext cx="1187280" cy="576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arrow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1" name="Straight Arrow Connector 62"/>
            <p:cNvSpPr/>
            <p:nvPr/>
          </p:nvSpPr>
          <p:spPr>
            <a:xfrm flipH="1" rot="16200000">
              <a:off x="2189880" y="6346800"/>
              <a:ext cx="455760" cy="100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arrow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2" name="Straight Arrow Connector 63"/>
            <p:cNvSpPr/>
            <p:nvPr/>
          </p:nvSpPr>
          <p:spPr>
            <a:xfrm flipV="1">
              <a:off x="1287360" y="7161840"/>
              <a:ext cx="1668600" cy="76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arrow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3" name="Straight Arrow Connector 64"/>
            <p:cNvSpPr/>
            <p:nvPr/>
          </p:nvSpPr>
          <p:spPr>
            <a:xfrm rot="5400000">
              <a:off x="3384360" y="6516000"/>
              <a:ext cx="337320" cy="78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arrow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4" name="Straight Arrow Connector 65"/>
            <p:cNvSpPr/>
            <p:nvPr/>
          </p:nvSpPr>
          <p:spPr>
            <a:xfrm flipV="1" rot="16200000">
              <a:off x="4043880" y="6812640"/>
              <a:ext cx="1019520" cy="87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arrow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5" name="Straight Arrow Connector 66"/>
            <p:cNvSpPr/>
            <p:nvPr/>
          </p:nvSpPr>
          <p:spPr>
            <a:xfrm flipH="1" flipV="1" rot="5400000">
              <a:off x="4245120" y="7833240"/>
              <a:ext cx="651600" cy="84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arrow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6" name="Rectangle 2"/>
            <p:cNvSpPr/>
            <p:nvPr/>
          </p:nvSpPr>
          <p:spPr>
            <a:xfrm>
              <a:off x="983880" y="8047440"/>
              <a:ext cx="3963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A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357" name="Rectangle 2"/>
            <p:cNvSpPr/>
            <p:nvPr/>
          </p:nvSpPr>
          <p:spPr>
            <a:xfrm>
              <a:off x="4132440" y="8545680"/>
              <a:ext cx="3963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F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358" name="Rectangle 2"/>
            <p:cNvSpPr/>
            <p:nvPr/>
          </p:nvSpPr>
          <p:spPr>
            <a:xfrm>
              <a:off x="1380600" y="6390720"/>
              <a:ext cx="3963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B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359" name="Rectangle 2"/>
            <p:cNvSpPr/>
            <p:nvPr/>
          </p:nvSpPr>
          <p:spPr>
            <a:xfrm>
              <a:off x="2841840" y="6693480"/>
              <a:ext cx="3963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C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360" name="Rectangle 2"/>
            <p:cNvSpPr/>
            <p:nvPr/>
          </p:nvSpPr>
          <p:spPr>
            <a:xfrm>
              <a:off x="3845880" y="6272280"/>
              <a:ext cx="3963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D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361" name="Rectangle 2"/>
            <p:cNvSpPr/>
            <p:nvPr/>
          </p:nvSpPr>
          <p:spPr>
            <a:xfrm>
              <a:off x="4560480" y="7677000"/>
              <a:ext cx="3963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E</a:t>
              </a:r>
              <a:endParaRPr b="0" lang="en-IN" sz="1940" spc="-1" strike="noStrike">
                <a:latin typeface="Arial"/>
              </a:endParaRPr>
            </a:p>
          </p:txBody>
        </p:sp>
      </p:grpSp>
      <p:grpSp>
        <p:nvGrpSpPr>
          <p:cNvPr id="362" name="Group 73"/>
          <p:cNvGrpSpPr/>
          <p:nvPr/>
        </p:nvGrpSpPr>
        <p:grpSpPr>
          <a:xfrm>
            <a:off x="1252800" y="1881720"/>
            <a:ext cx="4296600" cy="3135240"/>
            <a:chOff x="1252800" y="1881720"/>
            <a:chExt cx="4296600" cy="3135240"/>
          </a:xfrm>
        </p:grpSpPr>
        <p:sp>
          <p:nvSpPr>
            <p:cNvPr id="363" name="Oval 74"/>
            <p:cNvSpPr/>
            <p:nvPr/>
          </p:nvSpPr>
          <p:spPr>
            <a:xfrm>
              <a:off x="1287360" y="1881720"/>
              <a:ext cx="236520" cy="2365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4" name="Oval 75"/>
            <p:cNvSpPr/>
            <p:nvPr/>
          </p:nvSpPr>
          <p:spPr>
            <a:xfrm>
              <a:off x="2604960" y="2000160"/>
              <a:ext cx="236520" cy="2365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5" name="Oval 76"/>
            <p:cNvSpPr/>
            <p:nvPr/>
          </p:nvSpPr>
          <p:spPr>
            <a:xfrm>
              <a:off x="3981960" y="2127600"/>
              <a:ext cx="236520" cy="2365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6" name="Oval 77"/>
            <p:cNvSpPr/>
            <p:nvPr/>
          </p:nvSpPr>
          <p:spPr>
            <a:xfrm>
              <a:off x="1524600" y="2837520"/>
              <a:ext cx="236520" cy="23652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7" name="Oval 78"/>
            <p:cNvSpPr/>
            <p:nvPr/>
          </p:nvSpPr>
          <p:spPr>
            <a:xfrm>
              <a:off x="2486520" y="2719080"/>
              <a:ext cx="236520" cy="2365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8" name="Oval 79"/>
            <p:cNvSpPr/>
            <p:nvPr/>
          </p:nvSpPr>
          <p:spPr>
            <a:xfrm>
              <a:off x="3040200" y="3367080"/>
              <a:ext cx="236520" cy="2365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9" name="Oval 80"/>
            <p:cNvSpPr/>
            <p:nvPr/>
          </p:nvSpPr>
          <p:spPr>
            <a:xfrm>
              <a:off x="4560480" y="2923920"/>
              <a:ext cx="236520" cy="2365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0" name="Oval 81"/>
            <p:cNvSpPr/>
            <p:nvPr/>
          </p:nvSpPr>
          <p:spPr>
            <a:xfrm>
              <a:off x="3609000" y="3924000"/>
              <a:ext cx="236520" cy="236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1" name="Oval 82"/>
            <p:cNvSpPr/>
            <p:nvPr/>
          </p:nvSpPr>
          <p:spPr>
            <a:xfrm>
              <a:off x="4149360" y="4416120"/>
              <a:ext cx="236520" cy="2365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2" name="Oval 83"/>
            <p:cNvSpPr/>
            <p:nvPr/>
          </p:nvSpPr>
          <p:spPr>
            <a:xfrm>
              <a:off x="2887200" y="4653000"/>
              <a:ext cx="236520" cy="2365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3" name="Oval 84"/>
            <p:cNvSpPr/>
            <p:nvPr/>
          </p:nvSpPr>
          <p:spPr>
            <a:xfrm>
              <a:off x="2145600" y="4042440"/>
              <a:ext cx="236520" cy="2365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4" name="Oval 85"/>
            <p:cNvSpPr/>
            <p:nvPr/>
          </p:nvSpPr>
          <p:spPr>
            <a:xfrm>
              <a:off x="1252800" y="3687120"/>
              <a:ext cx="236520" cy="2365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5" name="Oval 86"/>
            <p:cNvSpPr/>
            <p:nvPr/>
          </p:nvSpPr>
          <p:spPr>
            <a:xfrm>
              <a:off x="1473840" y="4653000"/>
              <a:ext cx="236520" cy="2365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6" name="Straight Connector 87"/>
            <p:cNvSpPr/>
            <p:nvPr/>
          </p:nvSpPr>
          <p:spPr>
            <a:xfrm>
              <a:off x="1524240" y="1999800"/>
              <a:ext cx="1080360" cy="11880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7" name="Straight Connector 88"/>
            <p:cNvSpPr/>
            <p:nvPr/>
          </p:nvSpPr>
          <p:spPr>
            <a:xfrm>
              <a:off x="2841840" y="2118600"/>
              <a:ext cx="1139760" cy="12744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8" name="Straight Connector 89"/>
            <p:cNvSpPr/>
            <p:nvPr/>
          </p:nvSpPr>
          <p:spPr>
            <a:xfrm flipV="1">
              <a:off x="1761480" y="2837520"/>
              <a:ext cx="724680" cy="11844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9" name="Straight Connector 90"/>
            <p:cNvSpPr/>
            <p:nvPr/>
          </p:nvSpPr>
          <p:spPr>
            <a:xfrm>
              <a:off x="2688480" y="2921040"/>
              <a:ext cx="386280" cy="48060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0" name="Straight Connector 91"/>
            <p:cNvSpPr/>
            <p:nvPr/>
          </p:nvSpPr>
          <p:spPr>
            <a:xfrm>
              <a:off x="3242520" y="3569400"/>
              <a:ext cx="401040" cy="38916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1" name="Straight Connector 92"/>
            <p:cNvSpPr/>
            <p:nvPr/>
          </p:nvSpPr>
          <p:spPr>
            <a:xfrm flipV="1">
              <a:off x="3242520" y="3042360"/>
              <a:ext cx="1317960" cy="35928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2" name="Straight Connector 93"/>
            <p:cNvSpPr/>
            <p:nvPr/>
          </p:nvSpPr>
          <p:spPr>
            <a:xfrm flipH="1">
              <a:off x="3810960" y="3126240"/>
              <a:ext cx="784080" cy="83232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3" name="Straight Connector 94"/>
            <p:cNvSpPr/>
            <p:nvPr/>
          </p:nvSpPr>
          <p:spPr>
            <a:xfrm>
              <a:off x="3810960" y="4125960"/>
              <a:ext cx="372960" cy="32436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4" name="Straight Connector 95"/>
            <p:cNvSpPr/>
            <p:nvPr/>
          </p:nvSpPr>
          <p:spPr>
            <a:xfrm flipV="1">
              <a:off x="3123720" y="4534200"/>
              <a:ext cx="1025640" cy="23724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5" name="Straight Connector 96"/>
            <p:cNvSpPr/>
            <p:nvPr/>
          </p:nvSpPr>
          <p:spPr>
            <a:xfrm flipH="1">
              <a:off x="3089160" y="4125960"/>
              <a:ext cx="554400" cy="56160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6" name="Straight Connector 97"/>
            <p:cNvSpPr/>
            <p:nvPr/>
          </p:nvSpPr>
          <p:spPr>
            <a:xfrm>
              <a:off x="2347560" y="4244760"/>
              <a:ext cx="573840" cy="44280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7" name="Straight Connector 98"/>
            <p:cNvSpPr/>
            <p:nvPr/>
          </p:nvSpPr>
          <p:spPr>
            <a:xfrm flipH="1" flipV="1">
              <a:off x="1371240" y="3923640"/>
              <a:ext cx="221040" cy="72900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8" name="Oval 99"/>
            <p:cNvSpPr/>
            <p:nvPr/>
          </p:nvSpPr>
          <p:spPr>
            <a:xfrm>
              <a:off x="4797720" y="3402000"/>
              <a:ext cx="236520" cy="2365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9" name="Oval 100"/>
            <p:cNvSpPr/>
            <p:nvPr/>
          </p:nvSpPr>
          <p:spPr>
            <a:xfrm>
              <a:off x="4560480" y="4780440"/>
              <a:ext cx="236520" cy="2365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90" name="Oval 101"/>
            <p:cNvSpPr/>
            <p:nvPr/>
          </p:nvSpPr>
          <p:spPr>
            <a:xfrm>
              <a:off x="5312880" y="4042440"/>
              <a:ext cx="236520" cy="2365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91" name="Straight Connector 102"/>
            <p:cNvSpPr/>
            <p:nvPr/>
          </p:nvSpPr>
          <p:spPr>
            <a:xfrm>
              <a:off x="4999680" y="3603960"/>
              <a:ext cx="347760" cy="47304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92" name="Straight Connector 103"/>
            <p:cNvSpPr/>
            <p:nvPr/>
          </p:nvSpPr>
          <p:spPr>
            <a:xfrm flipH="1">
              <a:off x="4762800" y="4244760"/>
              <a:ext cx="584640" cy="57024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93" name="Rectangle 2"/>
            <p:cNvSpPr/>
            <p:nvPr/>
          </p:nvSpPr>
          <p:spPr>
            <a:xfrm>
              <a:off x="1432800" y="3074400"/>
              <a:ext cx="3963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j</a:t>
              </a:r>
              <a:endParaRPr b="0" lang="en-IN" sz="1940" spc="-1" strike="noStrike">
                <a:latin typeface="Arial"/>
              </a:endParaRPr>
            </a:p>
          </p:txBody>
        </p:sp>
        <p:sp>
          <p:nvSpPr>
            <p:cNvPr id="394" name="Rectangle 2"/>
            <p:cNvSpPr/>
            <p:nvPr/>
          </p:nvSpPr>
          <p:spPr>
            <a:xfrm>
              <a:off x="3238560" y="3871800"/>
              <a:ext cx="396360" cy="295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51120" tIns="0" bIns="0" anchor="t">
              <a:spAutoFit/>
            </a:bodyPr>
            <a:p>
              <a:pPr marL="50400" algn="ctr">
                <a:lnSpc>
                  <a:spcPct val="100000"/>
                </a:lnSpc>
                <a:buNone/>
              </a:pPr>
              <a:r>
                <a:rPr b="1" lang="en-US" sz="1940" spc="-1" strike="noStrike">
                  <a:solidFill>
                    <a:srgbClr val="000000"/>
                  </a:solidFill>
                  <a:latin typeface="Arial"/>
                  <a:ea typeface="Trebuchet MS"/>
                </a:rPr>
                <a:t>i</a:t>
              </a:r>
              <a:endParaRPr b="0" lang="en-IN" sz="1940" spc="-1" strike="noStrike">
                <a:latin typeface="Arial"/>
              </a:endParaRPr>
            </a:p>
          </p:txBody>
        </p:sp>
      </p:grpSp>
      <p:sp>
        <p:nvSpPr>
          <p:cNvPr id="395" name="TextBox 3"/>
          <p:cNvSpPr/>
          <p:nvPr/>
        </p:nvSpPr>
        <p:spPr>
          <a:xfrm>
            <a:off x="10454400" y="9503640"/>
            <a:ext cx="4181400" cy="3110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50" spc="-1" strike="noStrike">
                <a:solidFill>
                  <a:srgbClr val="bfbfbf"/>
                </a:solidFill>
                <a:latin typeface="Arial"/>
                <a:ea typeface="Arial"/>
              </a:rPr>
              <a:t>Network Science: Graph Theory</a:t>
            </a:r>
            <a:r>
              <a:rPr b="0" i="1" lang="en-US" sz="970" spc="-1" strike="noStrike">
                <a:solidFill>
                  <a:srgbClr val="bfbfbf"/>
                </a:solidFill>
                <a:latin typeface="Arial"/>
                <a:ea typeface="Arial"/>
              </a:rPr>
              <a:t>   2012</a:t>
            </a:r>
            <a:endParaRPr b="0" lang="en-IN" sz="970" spc="-1" strike="noStrike">
              <a:latin typeface="Arial"/>
            </a:endParaRPr>
          </a:p>
        </p:txBody>
      </p:sp>
      <p:sp>
        <p:nvSpPr>
          <p:cNvPr id="396" name="TextBox 4"/>
          <p:cNvSpPr/>
          <p:nvPr/>
        </p:nvSpPr>
        <p:spPr>
          <a:xfrm>
            <a:off x="506880" y="1013292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97" name="Title 1"/>
          <p:cNvSpPr/>
          <p:nvPr/>
        </p:nvSpPr>
        <p:spPr>
          <a:xfrm>
            <a:off x="1287360" y="28800"/>
            <a:ext cx="1320552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Mean Degree and Link/edge Density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09040" y="1066320"/>
            <a:ext cx="1374084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99" name="PlaceHolder 1"/>
          <p:cNvSpPr>
            <a:spLocks noGrp="1"/>
          </p:cNvSpPr>
          <p:nvPr>
            <p:ph/>
          </p:nvPr>
        </p:nvSpPr>
        <p:spPr>
          <a:xfrm>
            <a:off x="738000" y="2159640"/>
            <a:ext cx="13282560" cy="712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 fontScale="84000"/>
          </a:bodyPr>
          <a:p>
            <a:pPr marL="553320" indent="-5533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Construct your own random graph (N=10,50,500). 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Symmetric? 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Plot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Calculate the degree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</a:pP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Find the largest degree.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Find the lowest one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Find the average degree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Find the link density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Plot the degree histogram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0000ff"/>
                </a:solidFill>
                <a:latin typeface="Cambria"/>
                <a:ea typeface="Cambria"/>
              </a:rPr>
              <a:t>Go to Task 1-2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TextBox 4"/>
          <p:cNvSpPr/>
          <p:nvPr/>
        </p:nvSpPr>
        <p:spPr>
          <a:xfrm>
            <a:off x="738000" y="1192680"/>
            <a:ext cx="2808000" cy="8305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60" spc="-1" strike="noStrike">
                <a:solidFill>
                  <a:srgbClr val="0000ff"/>
                </a:solidFill>
                <a:latin typeface="Cambria"/>
                <a:ea typeface="Cambria"/>
              </a:rPr>
              <a:t>Task 1</a:t>
            </a:r>
            <a:endParaRPr b="0" lang="en-IN" sz="486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85204083-249F-44FB-980A-81B77CB816BF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2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7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TextBox 7"/>
          <p:cNvSpPr/>
          <p:nvPr/>
        </p:nvSpPr>
        <p:spPr>
          <a:xfrm>
            <a:off x="2667960" y="4319640"/>
            <a:ext cx="11048040" cy="912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IN" sz="5400" spc="-1" strike="noStrike">
                <a:solidFill>
                  <a:srgbClr val="ff0000"/>
                </a:solidFill>
                <a:latin typeface="Cambria"/>
                <a:ea typeface="Cambria"/>
              </a:rPr>
              <a:t>Walk, Trail, Path, Cycle, Shortest Path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5A38D77-74E3-498C-AFA9-3B2CDE325A0D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2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7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TextBox 6"/>
          <p:cNvSpPr/>
          <p:nvPr/>
        </p:nvSpPr>
        <p:spPr>
          <a:xfrm>
            <a:off x="802080" y="2103840"/>
            <a:ext cx="7546680" cy="3501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Walk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: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  any route through a graph from vertex to vertex along edges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Trail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:    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A </a:t>
            </a:r>
            <a:r>
              <a:rPr b="0" i="1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trail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 is a walk that does not pass over the </a:t>
            </a:r>
            <a:r>
              <a:rPr b="0" i="1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same edge twice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.  A trail might visit the same vertex twice, but only if it comes and goes from a different edge each time.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             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07" name="Title 6"/>
          <p:cNvSpPr/>
          <p:nvPr/>
        </p:nvSpPr>
        <p:spPr>
          <a:xfrm>
            <a:off x="805320" y="486000"/>
            <a:ext cx="13282560" cy="12628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Walk, Trail, Path, Cycle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408" name="Picture 3" descr=""/>
          <p:cNvPicPr/>
          <p:nvPr/>
        </p:nvPicPr>
        <p:blipFill>
          <a:blip r:embed="rId2"/>
          <a:stretch/>
        </p:blipFill>
        <p:spPr>
          <a:xfrm>
            <a:off x="8321760" y="2015640"/>
            <a:ext cx="5976360" cy="3024000"/>
          </a:xfrm>
          <a:prstGeom prst="rect">
            <a:avLst/>
          </a:prstGeom>
          <a:ln w="9525">
            <a:noFill/>
          </a:ln>
        </p:spPr>
      </p:pic>
      <p:sp>
        <p:nvSpPr>
          <p:cNvPr id="409" name="TextBox 11"/>
          <p:cNvSpPr/>
          <p:nvPr/>
        </p:nvSpPr>
        <p:spPr>
          <a:xfrm>
            <a:off x="8321760" y="5040000"/>
            <a:ext cx="5976360" cy="577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32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pl-PL" sz="3200" spc="-1" strike="noStrike">
                <a:solidFill>
                  <a:srgbClr val="000000"/>
                </a:solidFill>
                <a:latin typeface="Cambria"/>
                <a:ea typeface="Cambria"/>
              </a:rPr>
              <a:t>Trail:  v-&gt;w-&gt;x-&gt;y-&gt;z-&gt;z-&gt;x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CFBA5EF8-1739-4D23-9F73-A42906AB16A2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2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7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2" name="TextBox 6"/>
          <p:cNvSpPr/>
          <p:nvPr/>
        </p:nvSpPr>
        <p:spPr>
          <a:xfrm>
            <a:off x="802080" y="2103840"/>
            <a:ext cx="7546680" cy="54514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Walk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: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  any route through a graph from vertex to vertex along edges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Trail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:    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A </a:t>
            </a:r>
            <a:r>
              <a:rPr b="0" i="1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trail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 is a walk that does </a:t>
            </a:r>
            <a:r>
              <a:rPr b="0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not pass 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over the </a:t>
            </a:r>
            <a:r>
              <a:rPr b="0" i="1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same edge twice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.  A trail might visit the same vertex twice, but only if it comes and goes from a different edge each time.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            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Path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:   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A </a:t>
            </a:r>
            <a:r>
              <a:rPr b="0" i="1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path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 is a walk that </a:t>
            </a:r>
            <a:r>
              <a:rPr b="0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does not include </a:t>
            </a:r>
            <a:r>
              <a:rPr b="0" i="1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any vertex twice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, except that its first vertex might be the same as its last.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13" name="Title 6"/>
          <p:cNvSpPr/>
          <p:nvPr/>
        </p:nvSpPr>
        <p:spPr>
          <a:xfrm>
            <a:off x="898200" y="376560"/>
            <a:ext cx="13282560" cy="12628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Walk, Trail, Path, Cycle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414" name="Picture 3" descr=""/>
          <p:cNvPicPr/>
          <p:nvPr/>
        </p:nvPicPr>
        <p:blipFill>
          <a:blip r:embed="rId2"/>
          <a:stretch/>
        </p:blipFill>
        <p:spPr>
          <a:xfrm>
            <a:off x="8321760" y="2070360"/>
            <a:ext cx="5976360" cy="3024000"/>
          </a:xfrm>
          <a:prstGeom prst="rect">
            <a:avLst/>
          </a:prstGeom>
          <a:ln w="9525">
            <a:noFill/>
          </a:ln>
        </p:spPr>
      </p:pic>
      <p:sp>
        <p:nvSpPr>
          <p:cNvPr id="415" name="TextBox 11"/>
          <p:cNvSpPr/>
          <p:nvPr/>
        </p:nvSpPr>
        <p:spPr>
          <a:xfrm>
            <a:off x="8349120" y="5094720"/>
            <a:ext cx="6409440" cy="1430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32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pl-PL" sz="2800" spc="-1" strike="noStrike">
                <a:solidFill>
                  <a:srgbClr val="000000"/>
                </a:solidFill>
                <a:latin typeface="Cambria"/>
                <a:ea typeface="Cambria"/>
              </a:rPr>
              <a:t>Trail:  v-&gt;w-&gt;x-&gt;y-&gt;z-&gt;z-&gt;x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Path:  v-&gt;w-&gt;x-&gt;y-&gt;z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Closed Trail: v-&gt;w-&gt;x-&gt;y-&gt;z-&gt;x-&gt;v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252B911F-2CCC-4750-96F8-08C32DE4D4E0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978840" y="1799640"/>
            <a:ext cx="12672360" cy="712836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142" name="Picture 5" descr=""/>
          <p:cNvPicPr/>
          <p:nvPr/>
        </p:nvPicPr>
        <p:blipFill>
          <a:blip r:embed="rId2"/>
          <a:stretch/>
        </p:blipFill>
        <p:spPr>
          <a:xfrm>
            <a:off x="2692800" y="2214000"/>
            <a:ext cx="6260040" cy="4931640"/>
          </a:xfrm>
          <a:prstGeom prst="rect">
            <a:avLst/>
          </a:prstGeom>
          <a:ln w="9525">
            <a:noFill/>
          </a:ln>
        </p:spPr>
      </p:pic>
      <p:sp>
        <p:nvSpPr>
          <p:cNvPr id="143" name="Text Box 7"/>
          <p:cNvSpPr/>
          <p:nvPr/>
        </p:nvSpPr>
        <p:spPr>
          <a:xfrm>
            <a:off x="3524400" y="1431360"/>
            <a:ext cx="7328520" cy="7747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0520" rIns="110520" tIns="55440" bIns="55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360" spc="-1" strike="noStrike">
                <a:solidFill>
                  <a:srgbClr val="ff0000"/>
                </a:solidFill>
                <a:latin typeface="Cambria"/>
                <a:ea typeface="Cambria"/>
              </a:rPr>
              <a:t>The 7 bridges of Königsberg</a:t>
            </a:r>
            <a:endParaRPr b="0" lang="en-IN" sz="4360" spc="-1" strike="noStrike">
              <a:latin typeface="Arial"/>
            </a:endParaRPr>
          </a:p>
        </p:txBody>
      </p:sp>
      <p:sp>
        <p:nvSpPr>
          <p:cNvPr id="144" name="Rectangle 7"/>
          <p:cNvSpPr/>
          <p:nvPr/>
        </p:nvSpPr>
        <p:spPr>
          <a:xfrm>
            <a:off x="694440" y="7143120"/>
            <a:ext cx="11740320" cy="975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i="1" lang="en-US" sz="2910" spc="-1" strike="noStrike">
                <a:solidFill>
                  <a:srgbClr val="000000"/>
                </a:solidFill>
                <a:latin typeface="Cambria"/>
                <a:ea typeface="Cambria"/>
              </a:rPr>
              <a:t>The city of Königsberg, Germany, is divided by the Pregal River. The river forks and rejoins itself before forking off again.</a:t>
            </a:r>
            <a:endParaRPr b="0" lang="en-IN" sz="2910" spc="-1" strike="noStrike">
              <a:latin typeface="Arial"/>
            </a:endParaRPr>
          </a:p>
        </p:txBody>
      </p:sp>
      <p:sp>
        <p:nvSpPr>
          <p:cNvPr id="145" name="TextBox 5"/>
          <p:cNvSpPr/>
          <p:nvPr/>
        </p:nvSpPr>
        <p:spPr>
          <a:xfrm>
            <a:off x="7399080" y="8290440"/>
            <a:ext cx="3742560" cy="45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420" spc="-1" strike="noStrike">
                <a:solidFill>
                  <a:srgbClr val="000000"/>
                </a:solidFill>
                <a:latin typeface="Cambria"/>
                <a:ea typeface="Cambria"/>
              </a:rPr>
              <a:t>4 land masses and 7 bridges</a:t>
            </a:r>
            <a:endParaRPr b="0" lang="en-IN" sz="2420" spc="-1" strike="noStrike">
              <a:latin typeface="Arial"/>
            </a:endParaRPr>
          </a:p>
        </p:txBody>
      </p:sp>
      <p:sp>
        <p:nvSpPr>
          <p:cNvPr id="146" name="TextBox 6"/>
          <p:cNvSpPr/>
          <p:nvPr/>
        </p:nvSpPr>
        <p:spPr>
          <a:xfrm>
            <a:off x="5390640" y="3411000"/>
            <a:ext cx="432000" cy="458280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20" spc="-1" strike="noStrike">
                <a:solidFill>
                  <a:srgbClr val="d73a36"/>
                </a:solidFill>
                <a:latin typeface="Calibri"/>
              </a:rPr>
              <a:t>C</a:t>
            </a:r>
            <a:endParaRPr b="0" lang="en-IN" sz="2420" spc="-1" strike="noStrike">
              <a:latin typeface="Arial"/>
            </a:endParaRPr>
          </a:p>
        </p:txBody>
      </p:sp>
      <p:sp>
        <p:nvSpPr>
          <p:cNvPr id="147" name="TextBox 8"/>
          <p:cNvSpPr/>
          <p:nvPr/>
        </p:nvSpPr>
        <p:spPr>
          <a:xfrm>
            <a:off x="5904000" y="4430520"/>
            <a:ext cx="610560" cy="651960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90" spc="-1" strike="noStrike">
                <a:solidFill>
                  <a:srgbClr val="d73a36"/>
                </a:solidFill>
                <a:latin typeface="Calibri"/>
              </a:rPr>
              <a:t>A</a:t>
            </a:r>
            <a:endParaRPr b="0" lang="en-IN" sz="3690" spc="-1" strike="noStrike">
              <a:latin typeface="Arial"/>
            </a:endParaRPr>
          </a:p>
        </p:txBody>
      </p:sp>
      <p:sp>
        <p:nvSpPr>
          <p:cNvPr id="148" name="TextBox 9"/>
          <p:cNvSpPr/>
          <p:nvPr/>
        </p:nvSpPr>
        <p:spPr>
          <a:xfrm>
            <a:off x="5390640" y="5736240"/>
            <a:ext cx="610560" cy="651960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90" spc="-1" strike="noStrike">
                <a:solidFill>
                  <a:srgbClr val="d73a36"/>
                </a:solidFill>
                <a:latin typeface="Calibri"/>
              </a:rPr>
              <a:t>B</a:t>
            </a:r>
            <a:endParaRPr b="0" lang="en-IN" sz="3690" spc="-1" strike="noStrike">
              <a:latin typeface="Arial"/>
            </a:endParaRPr>
          </a:p>
        </p:txBody>
      </p:sp>
      <p:sp>
        <p:nvSpPr>
          <p:cNvPr id="149" name="TextBox 10"/>
          <p:cNvSpPr/>
          <p:nvPr/>
        </p:nvSpPr>
        <p:spPr>
          <a:xfrm>
            <a:off x="7878960" y="4939560"/>
            <a:ext cx="610560" cy="651960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90" spc="-1" strike="noStrike">
                <a:solidFill>
                  <a:srgbClr val="d73a36"/>
                </a:solidFill>
                <a:latin typeface="Calibri"/>
              </a:rPr>
              <a:t>D</a:t>
            </a:r>
            <a:endParaRPr b="0" lang="en-IN" sz="36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2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2560" cy="1799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71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7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8" name="TextBox 6"/>
          <p:cNvSpPr/>
          <p:nvPr/>
        </p:nvSpPr>
        <p:spPr>
          <a:xfrm>
            <a:off x="802080" y="2103840"/>
            <a:ext cx="7546680" cy="6913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Walk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: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  any route through a graph from vertex to vertex along edges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Trail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:    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A </a:t>
            </a:r>
            <a:r>
              <a:rPr b="0" i="1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trail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 is a walk that does not pass over the </a:t>
            </a:r>
            <a:r>
              <a:rPr b="0" i="1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same edge twice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.  A trail might visit the same vertex twice, but only if it comes and goes from a different edge each time.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            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Path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:   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A </a:t>
            </a:r>
            <a:r>
              <a:rPr b="0" i="1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path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 is a walk that </a:t>
            </a:r>
            <a:r>
              <a:rPr b="0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does not include </a:t>
            </a:r>
            <a:r>
              <a:rPr b="0" i="1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any vertex twice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, except that its first vertex might be the same as its last.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A </a:t>
            </a:r>
            <a:r>
              <a:rPr b="1" i="1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cycle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 is </a:t>
            </a:r>
            <a:r>
              <a:rPr b="0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a path that begins and ends on the same vertex. 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A </a:t>
            </a:r>
            <a:r>
              <a:rPr b="1" i="1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circuit 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is a </a:t>
            </a:r>
            <a:r>
              <a:rPr b="0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trail </a:t>
            </a:r>
            <a:r>
              <a:rPr b="0" lang="en-IN" sz="3200" spc="-1" strike="noStrike">
                <a:solidFill>
                  <a:srgbClr val="000000"/>
                </a:solidFill>
                <a:latin typeface="Cambria"/>
                <a:ea typeface="Cambria"/>
              </a:rPr>
              <a:t>that begins and ends on the </a:t>
            </a:r>
            <a:r>
              <a:rPr b="0" lang="en-IN" sz="3200" spc="-1" strike="noStrike">
                <a:solidFill>
                  <a:srgbClr val="ff0000"/>
                </a:solidFill>
                <a:latin typeface="Cambria"/>
                <a:ea typeface="Cambria"/>
              </a:rPr>
              <a:t>same vertex.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19" name="Title 6"/>
          <p:cNvSpPr/>
          <p:nvPr/>
        </p:nvSpPr>
        <p:spPr>
          <a:xfrm>
            <a:off x="898200" y="376560"/>
            <a:ext cx="13282560" cy="12628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Walk, Trail, Path, Cycle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420" name="Picture 3" descr=""/>
          <p:cNvPicPr/>
          <p:nvPr/>
        </p:nvPicPr>
        <p:blipFill>
          <a:blip r:embed="rId2"/>
          <a:stretch/>
        </p:blipFill>
        <p:spPr>
          <a:xfrm>
            <a:off x="8321760" y="2070360"/>
            <a:ext cx="5976360" cy="3024000"/>
          </a:xfrm>
          <a:prstGeom prst="rect">
            <a:avLst/>
          </a:prstGeom>
          <a:ln w="9525">
            <a:noFill/>
          </a:ln>
        </p:spPr>
      </p:pic>
      <p:sp>
        <p:nvSpPr>
          <p:cNvPr id="421" name="TextBox 11"/>
          <p:cNvSpPr/>
          <p:nvPr/>
        </p:nvSpPr>
        <p:spPr>
          <a:xfrm>
            <a:off x="8349120" y="5094720"/>
            <a:ext cx="6409440" cy="2222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2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pl-PL" sz="2800" spc="-1" strike="noStrike">
                <a:solidFill>
                  <a:srgbClr val="000000"/>
                </a:solidFill>
                <a:latin typeface="Cambria"/>
                <a:ea typeface="Cambria"/>
              </a:rPr>
              <a:t>Trail:  </a:t>
            </a:r>
            <a:r>
              <a:rPr b="0" lang="pl-PL" sz="2800" spc="-1" strike="noStrike">
                <a:solidFill>
                  <a:srgbClr val="000000"/>
                </a:solidFill>
                <a:latin typeface="Cambria"/>
                <a:ea typeface="Cambria"/>
              </a:rPr>
              <a:t>v-&gt;w-&gt;x-&gt;y-&gt;z-&gt;z-&gt;x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Path:  v-&gt;w-&gt;x-&gt;y-&gt;z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Closed Trail: v-&gt;w-&gt;x-&gt;y-&gt;z-&gt;x-&gt;v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Circuit: </a:t>
            </a: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v-&gt;w-&gt;x-&gt;y-&gt;v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Triangle:  v-&gt;w-&gt;x-&gt;v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601E5B5-E037-499F-9F1F-94219F0D647F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423" name="PlaceHolder 1"/>
          <p:cNvSpPr>
            <a:spLocks noGrp="1"/>
          </p:cNvSpPr>
          <p:nvPr>
            <p:ph/>
          </p:nvPr>
        </p:nvSpPr>
        <p:spPr>
          <a:xfrm>
            <a:off x="1308960" y="2184840"/>
            <a:ext cx="12556800" cy="618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 connected graph is </a:t>
            </a:r>
            <a:r>
              <a:rPr b="1" i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Eulerian circuit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if there exists a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circuit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using every edge exactly once. 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It is </a:t>
            </a:r>
            <a:r>
              <a:rPr b="1" i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Hamiltonian circuit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if there exists a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circuit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including every vertex exactly once.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4" name="Rectangle 3"/>
          <p:cNvSpPr/>
          <p:nvPr/>
        </p:nvSpPr>
        <p:spPr>
          <a:xfrm>
            <a:off x="1042920" y="599760"/>
            <a:ext cx="1371600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Eulerian and Hamiltonian Graph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A1140AF-2ED7-4A1B-BB41-AC4288B0720E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" dur="1000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6" dur="1000" fill="hold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7" dur="1000" fill="hold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1000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3" dur="1000" fill="hold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" dur="1000" fill="hold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426" name="PlaceHolder 1"/>
          <p:cNvSpPr>
            <a:spLocks noGrp="1"/>
          </p:cNvSpPr>
          <p:nvPr>
            <p:ph/>
          </p:nvPr>
        </p:nvSpPr>
        <p:spPr>
          <a:xfrm>
            <a:off x="1308960" y="2184840"/>
            <a:ext cx="12556800" cy="618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 connected graph is </a:t>
            </a:r>
            <a:r>
              <a:rPr b="1" i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Eulerian circuit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if there exists a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circuit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using every edge exactly once. 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It is </a:t>
            </a:r>
            <a:r>
              <a:rPr b="1" i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Hamiltonian circuit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if there exists a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circuit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including every vertex exactly once.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An </a:t>
            </a:r>
            <a:r>
              <a:rPr b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Euler path </a:t>
            </a:r>
            <a:r>
              <a:rPr b="0" lang="en-US" sz="2800" spc="-1" strike="noStrike" u="sng">
                <a:solidFill>
                  <a:srgbClr val="ff0000"/>
                </a:solidFill>
                <a:uFillTx/>
                <a:latin typeface="Cambria"/>
                <a:ea typeface="Cambria"/>
              </a:rPr>
              <a:t>(don’t confuse with the definition of path in the last slide)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is a path that uses every edge of a graph </a:t>
            </a:r>
            <a:r>
              <a:rPr b="0" lang="en-IN" sz="4000" spc="-1" strike="noStrike">
                <a:solidFill>
                  <a:srgbClr val="000000"/>
                </a:solidFill>
                <a:latin typeface="Cambria"/>
                <a:ea typeface="Cambria"/>
              </a:rPr>
              <a:t>exactly once.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</a:pP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7" name="Rectangle 3"/>
          <p:cNvSpPr/>
          <p:nvPr/>
        </p:nvSpPr>
        <p:spPr>
          <a:xfrm>
            <a:off x="1042920" y="599760"/>
            <a:ext cx="1371600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Eulerian and Hamiltonian Graph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5DDBFF6-8322-47BC-BFFA-FED84D3A1823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429" name="PlaceHolder 1"/>
          <p:cNvSpPr>
            <a:spLocks noGrp="1"/>
          </p:cNvSpPr>
          <p:nvPr>
            <p:ph/>
          </p:nvPr>
        </p:nvSpPr>
        <p:spPr>
          <a:xfrm>
            <a:off x="1308960" y="2184840"/>
            <a:ext cx="12556800" cy="6182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 connected graph is </a:t>
            </a:r>
            <a:r>
              <a:rPr b="1" i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Eulerian circuit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if there exists a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circuit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using every edge exactly once. 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It is </a:t>
            </a:r>
            <a:r>
              <a:rPr b="1" i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Hamiltonian circuit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if there exists a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circuit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including every vertex exactly once.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An </a:t>
            </a:r>
            <a:r>
              <a:rPr b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Euler path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is a path that uses every edge of a graph </a:t>
            </a:r>
            <a:r>
              <a:rPr b="0" lang="en-IN" sz="4000" spc="-1" strike="noStrike">
                <a:solidFill>
                  <a:srgbClr val="000000"/>
                </a:solidFill>
                <a:latin typeface="Cambria"/>
                <a:ea typeface="Cambria"/>
              </a:rPr>
              <a:t>exactly once.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An Euler path starts and ends at </a:t>
            </a:r>
            <a:r>
              <a:rPr b="0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different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vertices. 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An Euler circuit starts and ends at the </a:t>
            </a:r>
            <a:r>
              <a:rPr b="0" lang="en-US" sz="4000" spc="-1" strike="noStrike">
                <a:solidFill>
                  <a:srgbClr val="0000ff"/>
                </a:solidFill>
                <a:latin typeface="Cambria"/>
                <a:ea typeface="Cambria"/>
              </a:rPr>
              <a:t>same vertex.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879"/>
              </a:spcBef>
              <a:buNone/>
            </a:pP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0" name="Rectangle 3"/>
          <p:cNvSpPr/>
          <p:nvPr/>
        </p:nvSpPr>
        <p:spPr>
          <a:xfrm>
            <a:off x="1042920" y="599760"/>
            <a:ext cx="1371600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Eulerian and Hamiltonian Graph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465416D-1B2F-4812-B90E-71AF986F5FDA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icture 1"/>
          <p:cNvSpPr/>
          <p:nvPr/>
        </p:nvSpPr>
        <p:spPr>
          <a:xfrm>
            <a:off x="1065240" y="482760"/>
            <a:ext cx="13038120" cy="8710200"/>
          </a:xfrm>
          <a:prstGeom prst="roundRect">
            <a:avLst>
              <a:gd name="adj" fmla="val 11111"/>
            </a:avLst>
          </a:prstGeom>
          <a:blipFill rotWithShape="0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/>
          </a:blipFill>
          <a:ln cap="rnd" w="190500">
            <a:solidFill>
              <a:srgbClr val="c8c6bd"/>
            </a:solidFill>
            <a:round/>
          </a:ln>
          <a:effectLst>
            <a:outerShdw algn="tl" blurRad="101520" dir="7190755" dist="50636" rotWithShape="0">
              <a:srgbClr val="000000">
                <a:alpha val="45000"/>
              </a:srgbClr>
            </a:outerShdw>
          </a:effectLst>
          <a:scene3d>
            <a:camera fov="5400000" prst="perspectiveFront"/>
            <a:lightRig dir="t" rig="threePt">
              <a:rot lat="0" lon="0" rev="19200000"/>
            </a:lightRig>
          </a:scene3d>
          <a:sp3d extrusionH="25400">
            <a:bevelT prst="hardEdge" w="304800" h="152400"/>
            <a:extrusionClr>
              <a:srgbClr val="ffffff"/>
            </a:extrusionClr>
          </a:sp3d>
        </p:spPr>
        <p:style>
          <a:lnRef idx="0"/>
          <a:fillRef idx="0"/>
          <a:effectRef idx="0"/>
          <a:fontRef idx="minor"/>
        </p:style>
      </p:sp>
      <p:sp>
        <p:nvSpPr>
          <p:cNvPr id="432" name="PlaceHolder 1"/>
          <p:cNvSpPr>
            <a:spLocks noGrp="1"/>
          </p:cNvSpPr>
          <p:nvPr>
            <p:ph/>
          </p:nvPr>
        </p:nvSpPr>
        <p:spPr>
          <a:xfrm>
            <a:off x="738000" y="2520000"/>
            <a:ext cx="13282560" cy="7126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33" name="Group 7"/>
          <p:cNvGrpSpPr/>
          <p:nvPr/>
        </p:nvGrpSpPr>
        <p:grpSpPr>
          <a:xfrm>
            <a:off x="331200" y="3105360"/>
            <a:ext cx="4309200" cy="4315320"/>
            <a:chOff x="331200" y="3105360"/>
            <a:chExt cx="4309200" cy="4315320"/>
          </a:xfrm>
        </p:grpSpPr>
        <p:grpSp>
          <p:nvGrpSpPr>
            <p:cNvPr id="434" name="Group 415"/>
            <p:cNvGrpSpPr/>
            <p:nvPr/>
          </p:nvGrpSpPr>
          <p:grpSpPr>
            <a:xfrm>
              <a:off x="331200" y="3105360"/>
              <a:ext cx="4309200" cy="4315320"/>
              <a:chOff x="331200" y="3105360"/>
              <a:chExt cx="4309200" cy="4315320"/>
            </a:xfrm>
          </p:grpSpPr>
          <p:sp>
            <p:nvSpPr>
              <p:cNvPr id="435" name="Straight Connector 11"/>
              <p:cNvSpPr/>
              <p:nvPr/>
            </p:nvSpPr>
            <p:spPr>
              <a:xfrm flipH="1">
                <a:off x="2426760" y="4838040"/>
                <a:ext cx="1476000" cy="36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36" name="Straight Connector 12"/>
              <p:cNvSpPr/>
              <p:nvPr/>
            </p:nvSpPr>
            <p:spPr>
              <a:xfrm>
                <a:off x="2057760" y="5207040"/>
                <a:ext cx="360" cy="147564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37" name="Oval 13"/>
              <p:cNvSpPr/>
              <p:nvPr/>
            </p:nvSpPr>
            <p:spPr>
              <a:xfrm>
                <a:off x="1689120" y="446904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2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38" name="Oval 14"/>
              <p:cNvSpPr/>
              <p:nvPr/>
            </p:nvSpPr>
            <p:spPr>
              <a:xfrm>
                <a:off x="3902760" y="446904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39" name="Oval 15"/>
              <p:cNvSpPr/>
              <p:nvPr/>
            </p:nvSpPr>
            <p:spPr>
              <a:xfrm>
                <a:off x="3902760" y="668304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40" name="Oval 16"/>
              <p:cNvSpPr/>
              <p:nvPr/>
            </p:nvSpPr>
            <p:spPr>
              <a:xfrm>
                <a:off x="1689120" y="668304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3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41" name="Straight Connector 17"/>
              <p:cNvSpPr/>
              <p:nvPr/>
            </p:nvSpPr>
            <p:spPr>
              <a:xfrm>
                <a:off x="2426760" y="7051680"/>
                <a:ext cx="1476000" cy="36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42" name="Straight Connector 18"/>
              <p:cNvSpPr/>
              <p:nvPr/>
            </p:nvSpPr>
            <p:spPr>
              <a:xfrm flipV="1">
                <a:off x="4271760" y="5207040"/>
                <a:ext cx="360" cy="147564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43" name="Oval 19"/>
              <p:cNvSpPr/>
              <p:nvPr/>
            </p:nvSpPr>
            <p:spPr>
              <a:xfrm>
                <a:off x="331200" y="310536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1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44" name="Straight Connector 20"/>
              <p:cNvSpPr/>
              <p:nvPr/>
            </p:nvSpPr>
            <p:spPr>
              <a:xfrm>
                <a:off x="960840" y="3735000"/>
                <a:ext cx="835920" cy="84204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</p:grpSp>
        <p:sp>
          <p:nvSpPr>
            <p:cNvPr id="445" name="Freeform 5"/>
            <p:cNvSpPr/>
            <p:nvPr/>
          </p:nvSpPr>
          <p:spPr>
            <a:xfrm>
              <a:off x="833040" y="3246120"/>
              <a:ext cx="3229200" cy="3589200"/>
            </a:xfrm>
            <a:custGeom>
              <a:avLst/>
              <a:gdLst/>
              <a:ahLst/>
              <a:rect l="l" t="t" r="r" b="b"/>
              <a:pathLst>
                <a:path w="2000968" h="2224024">
                  <a:moveTo>
                    <a:pt x="0" y="0"/>
                  </a:moveTo>
                  <a:lnTo>
                    <a:pt x="1115090" y="1127501"/>
                  </a:lnTo>
                  <a:lnTo>
                    <a:pt x="1994773" y="1115110"/>
                  </a:lnTo>
                  <a:lnTo>
                    <a:pt x="2000968" y="2224024"/>
                  </a:lnTo>
                  <a:lnTo>
                    <a:pt x="892074" y="2211634"/>
                  </a:lnTo>
                  <a:cubicBezTo>
                    <a:pt x="892073" y="1842803"/>
                    <a:pt x="892073" y="1473973"/>
                    <a:pt x="892072" y="1105142"/>
                  </a:cubicBezTo>
                </a:path>
              </a:pathLst>
            </a:custGeom>
            <a:noFill/>
            <a:ln w="50800">
              <a:solidFill>
                <a:srgbClr val="4f81bd"/>
              </a:solidFill>
              <a:round/>
              <a:headEnd len="med" type="oval" w="med"/>
              <a:tailEnd len="med" type="oval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46" name="Freeform 6"/>
            <p:cNvSpPr/>
            <p:nvPr/>
          </p:nvSpPr>
          <p:spPr>
            <a:xfrm>
              <a:off x="469080" y="3688200"/>
              <a:ext cx="4143600" cy="3689280"/>
            </a:xfrm>
            <a:custGeom>
              <a:avLst/>
              <a:gdLst/>
              <a:ahLst/>
              <a:rect l="l" t="t" r="r" b="b"/>
              <a:pathLst>
                <a:path w="2567382" h="2285975">
                  <a:moveTo>
                    <a:pt x="0" y="0"/>
                  </a:moveTo>
                  <a:lnTo>
                    <a:pt x="799148" y="799162"/>
                  </a:lnTo>
                  <a:lnTo>
                    <a:pt x="786758" y="2279781"/>
                  </a:lnTo>
                  <a:lnTo>
                    <a:pt x="2564708" y="2285975"/>
                  </a:lnTo>
                  <a:cubicBezTo>
                    <a:pt x="2563468" y="1681280"/>
                    <a:pt x="2568422" y="1082780"/>
                    <a:pt x="2567182" y="478085"/>
                  </a:cubicBezTo>
                  <a:lnTo>
                    <a:pt x="1030836" y="484280"/>
                  </a:lnTo>
                </a:path>
              </a:pathLst>
            </a:custGeom>
            <a:noFill/>
            <a:ln w="50800">
              <a:solidFill>
                <a:srgbClr val="9bbb59">
                  <a:lumMod val="75000"/>
                </a:srgbClr>
              </a:solidFill>
              <a:round/>
              <a:headEnd len="med" type="oval" w="med"/>
              <a:tailEnd len="med" type="oval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447" name="TextBox 35"/>
          <p:cNvSpPr/>
          <p:nvPr/>
        </p:nvSpPr>
        <p:spPr>
          <a:xfrm>
            <a:off x="1689120" y="2345040"/>
            <a:ext cx="3327120" cy="6800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870" spc="-1" strike="noStrike" u="sng">
                <a:solidFill>
                  <a:srgbClr val="000000"/>
                </a:solidFill>
                <a:uFillTx/>
                <a:latin typeface="Calibri"/>
              </a:rPr>
              <a:t>Eulerian Path</a:t>
            </a:r>
            <a:endParaRPr b="0" lang="en-IN" sz="3870" spc="-1" strike="noStrike">
              <a:latin typeface="Arial"/>
            </a:endParaRPr>
          </a:p>
        </p:txBody>
      </p:sp>
      <p:sp>
        <p:nvSpPr>
          <p:cNvPr id="448" name="Rectangle 38"/>
          <p:cNvSpPr/>
          <p:nvPr/>
        </p:nvSpPr>
        <p:spPr>
          <a:xfrm>
            <a:off x="1069200" y="8030520"/>
            <a:ext cx="4779360" cy="10645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 path that traverses each link exactly once.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49" name="TextBox 3"/>
          <p:cNvSpPr/>
          <p:nvPr/>
        </p:nvSpPr>
        <p:spPr>
          <a:xfrm>
            <a:off x="10454400" y="9503640"/>
            <a:ext cx="4181400" cy="3110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50" spc="-1" strike="noStrike">
                <a:solidFill>
                  <a:srgbClr val="bfbfbf"/>
                </a:solidFill>
                <a:latin typeface="Arial"/>
                <a:ea typeface="Arial"/>
              </a:rPr>
              <a:t>Network Science: Graph Theory</a:t>
            </a:r>
            <a:r>
              <a:rPr b="0" i="1" lang="en-US" sz="970" spc="-1" strike="noStrike">
                <a:solidFill>
                  <a:srgbClr val="bfbfbf"/>
                </a:solidFill>
                <a:latin typeface="Arial"/>
                <a:ea typeface="Arial"/>
              </a:rPr>
              <a:t>   2012</a:t>
            </a:r>
            <a:endParaRPr b="0" lang="en-IN" sz="970" spc="-1" strike="noStrike">
              <a:latin typeface="Arial"/>
            </a:endParaRPr>
          </a:p>
        </p:txBody>
      </p:sp>
      <p:sp>
        <p:nvSpPr>
          <p:cNvPr id="450" name="Rectangle 2"/>
          <p:cNvSpPr/>
          <p:nvPr/>
        </p:nvSpPr>
        <p:spPr>
          <a:xfrm>
            <a:off x="1258920" y="599760"/>
            <a:ext cx="1276200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Eulerian and Hamiltonian Graph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372F29B-4ABF-4563-9430-FFF66AA47EB4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icture 1"/>
          <p:cNvSpPr/>
          <p:nvPr/>
        </p:nvSpPr>
        <p:spPr>
          <a:xfrm>
            <a:off x="1042920" y="621000"/>
            <a:ext cx="13038120" cy="8710200"/>
          </a:xfrm>
          <a:prstGeom prst="roundRect">
            <a:avLst>
              <a:gd name="adj" fmla="val 11111"/>
            </a:avLst>
          </a:prstGeom>
          <a:blipFill rotWithShape="0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/>
          </a:blipFill>
          <a:ln cap="rnd" w="190500">
            <a:solidFill>
              <a:srgbClr val="c8c6bd"/>
            </a:solidFill>
            <a:round/>
          </a:ln>
          <a:effectLst>
            <a:outerShdw algn="tl" blurRad="101520" dir="7190755" dist="50636" rotWithShape="0">
              <a:srgbClr val="000000">
                <a:alpha val="45000"/>
              </a:srgbClr>
            </a:outerShdw>
          </a:effectLst>
          <a:scene3d>
            <a:camera fov="5400000" prst="perspectiveFront"/>
            <a:lightRig dir="t" rig="threePt">
              <a:rot lat="0" lon="0" rev="19200000"/>
            </a:lightRig>
          </a:scene3d>
          <a:sp3d extrusionH="25400">
            <a:bevelT prst="hardEdge" w="304800" h="152400"/>
            <a:extrusionClr>
              <a:srgbClr val="ffffff"/>
            </a:extrusionClr>
          </a:sp3d>
        </p:spPr>
        <p:style>
          <a:lnRef idx="0"/>
          <a:fillRef idx="0"/>
          <a:effectRef idx="0"/>
          <a:fontRef idx="minor"/>
        </p:style>
      </p:sp>
      <p:sp>
        <p:nvSpPr>
          <p:cNvPr id="452" name="Rectangle 3"/>
          <p:cNvSpPr/>
          <p:nvPr/>
        </p:nvSpPr>
        <p:spPr>
          <a:xfrm>
            <a:off x="1402920" y="647280"/>
            <a:ext cx="1231308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Eulerian and Hamiltonian Graph</a:t>
            </a:r>
            <a:endParaRPr b="0" lang="en-IN" sz="4400" spc="-1" strike="noStrike">
              <a:latin typeface="Arial"/>
            </a:endParaRPr>
          </a:p>
        </p:txBody>
      </p:sp>
      <p:grpSp>
        <p:nvGrpSpPr>
          <p:cNvPr id="453" name="Group 7"/>
          <p:cNvGrpSpPr/>
          <p:nvPr/>
        </p:nvGrpSpPr>
        <p:grpSpPr>
          <a:xfrm>
            <a:off x="331200" y="3105360"/>
            <a:ext cx="4309200" cy="4315320"/>
            <a:chOff x="331200" y="3105360"/>
            <a:chExt cx="4309200" cy="4315320"/>
          </a:xfrm>
        </p:grpSpPr>
        <p:grpSp>
          <p:nvGrpSpPr>
            <p:cNvPr id="454" name="Group 415"/>
            <p:cNvGrpSpPr/>
            <p:nvPr/>
          </p:nvGrpSpPr>
          <p:grpSpPr>
            <a:xfrm>
              <a:off x="331200" y="3105360"/>
              <a:ext cx="4309200" cy="4315320"/>
              <a:chOff x="331200" y="3105360"/>
              <a:chExt cx="4309200" cy="4315320"/>
            </a:xfrm>
          </p:grpSpPr>
          <p:sp>
            <p:nvSpPr>
              <p:cNvPr id="455" name="Straight Connector 11"/>
              <p:cNvSpPr/>
              <p:nvPr/>
            </p:nvSpPr>
            <p:spPr>
              <a:xfrm flipH="1">
                <a:off x="2426760" y="4838040"/>
                <a:ext cx="1476000" cy="36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56" name="Straight Connector 12"/>
              <p:cNvSpPr/>
              <p:nvPr/>
            </p:nvSpPr>
            <p:spPr>
              <a:xfrm>
                <a:off x="2057760" y="5207040"/>
                <a:ext cx="360" cy="147564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57" name="Oval 13"/>
              <p:cNvSpPr/>
              <p:nvPr/>
            </p:nvSpPr>
            <p:spPr>
              <a:xfrm>
                <a:off x="1689120" y="446904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2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58" name="Oval 14"/>
              <p:cNvSpPr/>
              <p:nvPr/>
            </p:nvSpPr>
            <p:spPr>
              <a:xfrm>
                <a:off x="3902760" y="446904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59" name="Oval 15"/>
              <p:cNvSpPr/>
              <p:nvPr/>
            </p:nvSpPr>
            <p:spPr>
              <a:xfrm>
                <a:off x="3902760" y="668304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60" name="Oval 16"/>
              <p:cNvSpPr/>
              <p:nvPr/>
            </p:nvSpPr>
            <p:spPr>
              <a:xfrm>
                <a:off x="1689120" y="668304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3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61" name="Straight Connector 17"/>
              <p:cNvSpPr/>
              <p:nvPr/>
            </p:nvSpPr>
            <p:spPr>
              <a:xfrm>
                <a:off x="2426760" y="7051680"/>
                <a:ext cx="1476000" cy="36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62" name="Straight Connector 18"/>
              <p:cNvSpPr/>
              <p:nvPr/>
            </p:nvSpPr>
            <p:spPr>
              <a:xfrm flipV="1">
                <a:off x="4271760" y="5207040"/>
                <a:ext cx="360" cy="147564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63" name="Oval 19"/>
              <p:cNvSpPr/>
              <p:nvPr/>
            </p:nvSpPr>
            <p:spPr>
              <a:xfrm>
                <a:off x="331200" y="310536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1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64" name="Straight Connector 20"/>
              <p:cNvSpPr/>
              <p:nvPr/>
            </p:nvSpPr>
            <p:spPr>
              <a:xfrm>
                <a:off x="960840" y="3735000"/>
                <a:ext cx="835920" cy="84204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</p:grpSp>
        <p:sp>
          <p:nvSpPr>
            <p:cNvPr id="465" name="Freeform 5"/>
            <p:cNvSpPr/>
            <p:nvPr/>
          </p:nvSpPr>
          <p:spPr>
            <a:xfrm>
              <a:off x="833040" y="3246120"/>
              <a:ext cx="3229200" cy="3589200"/>
            </a:xfrm>
            <a:custGeom>
              <a:avLst/>
              <a:gdLst/>
              <a:ahLst/>
              <a:rect l="l" t="t" r="r" b="b"/>
              <a:pathLst>
                <a:path w="2000968" h="2224024">
                  <a:moveTo>
                    <a:pt x="0" y="0"/>
                  </a:moveTo>
                  <a:lnTo>
                    <a:pt x="1115090" y="1127501"/>
                  </a:lnTo>
                  <a:lnTo>
                    <a:pt x="1994773" y="1115110"/>
                  </a:lnTo>
                  <a:lnTo>
                    <a:pt x="2000968" y="2224024"/>
                  </a:lnTo>
                  <a:lnTo>
                    <a:pt x="892074" y="2211634"/>
                  </a:lnTo>
                  <a:cubicBezTo>
                    <a:pt x="892073" y="1842803"/>
                    <a:pt x="892073" y="1473973"/>
                    <a:pt x="892072" y="1105142"/>
                  </a:cubicBezTo>
                </a:path>
              </a:pathLst>
            </a:custGeom>
            <a:noFill/>
            <a:ln w="50800">
              <a:solidFill>
                <a:srgbClr val="4f81bd"/>
              </a:solidFill>
              <a:round/>
              <a:headEnd len="med" type="oval" w="med"/>
              <a:tailEnd len="med" type="oval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66" name="Freeform 6"/>
            <p:cNvSpPr/>
            <p:nvPr/>
          </p:nvSpPr>
          <p:spPr>
            <a:xfrm>
              <a:off x="469080" y="3688200"/>
              <a:ext cx="4143600" cy="3689280"/>
            </a:xfrm>
            <a:custGeom>
              <a:avLst/>
              <a:gdLst/>
              <a:ahLst/>
              <a:rect l="l" t="t" r="r" b="b"/>
              <a:pathLst>
                <a:path w="2567382" h="2285975">
                  <a:moveTo>
                    <a:pt x="0" y="0"/>
                  </a:moveTo>
                  <a:lnTo>
                    <a:pt x="799148" y="799162"/>
                  </a:lnTo>
                  <a:lnTo>
                    <a:pt x="786758" y="2279781"/>
                  </a:lnTo>
                  <a:lnTo>
                    <a:pt x="2564708" y="2285975"/>
                  </a:lnTo>
                  <a:cubicBezTo>
                    <a:pt x="2563468" y="1681280"/>
                    <a:pt x="2568422" y="1082780"/>
                    <a:pt x="2567182" y="478085"/>
                  </a:cubicBezTo>
                  <a:lnTo>
                    <a:pt x="1030836" y="484280"/>
                  </a:lnTo>
                </a:path>
              </a:pathLst>
            </a:custGeom>
            <a:noFill/>
            <a:ln w="50800">
              <a:solidFill>
                <a:srgbClr val="9bbb59">
                  <a:lumMod val="75000"/>
                </a:srgbClr>
              </a:solidFill>
              <a:round/>
              <a:headEnd len="med" type="oval" w="med"/>
              <a:tailEnd len="med" type="oval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467" name="Group 21"/>
          <p:cNvGrpSpPr/>
          <p:nvPr/>
        </p:nvGrpSpPr>
        <p:grpSpPr>
          <a:xfrm>
            <a:off x="8891280" y="3090240"/>
            <a:ext cx="4309200" cy="4315320"/>
            <a:chOff x="8891280" y="3090240"/>
            <a:chExt cx="4309200" cy="4315320"/>
          </a:xfrm>
        </p:grpSpPr>
        <p:grpSp>
          <p:nvGrpSpPr>
            <p:cNvPr id="468" name="Group 429"/>
            <p:cNvGrpSpPr/>
            <p:nvPr/>
          </p:nvGrpSpPr>
          <p:grpSpPr>
            <a:xfrm>
              <a:off x="8891280" y="3090240"/>
              <a:ext cx="4309200" cy="4315320"/>
              <a:chOff x="8891280" y="3090240"/>
              <a:chExt cx="4309200" cy="4315320"/>
            </a:xfrm>
          </p:grpSpPr>
          <p:sp>
            <p:nvSpPr>
              <p:cNvPr id="469" name="Straight Connector 25"/>
              <p:cNvSpPr/>
              <p:nvPr/>
            </p:nvSpPr>
            <p:spPr>
              <a:xfrm flipH="1">
                <a:off x="10986840" y="4822920"/>
                <a:ext cx="1475640" cy="36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70" name="Straight Connector 26"/>
              <p:cNvSpPr/>
              <p:nvPr/>
            </p:nvSpPr>
            <p:spPr>
              <a:xfrm>
                <a:off x="10617840" y="5191920"/>
                <a:ext cx="360" cy="147564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71" name="Oval 27"/>
              <p:cNvSpPr/>
              <p:nvPr/>
            </p:nvSpPr>
            <p:spPr>
              <a:xfrm>
                <a:off x="10248840" y="445392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2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72" name="Oval 28"/>
              <p:cNvSpPr/>
              <p:nvPr/>
            </p:nvSpPr>
            <p:spPr>
              <a:xfrm>
                <a:off x="12462840" y="445392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5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73" name="Oval 29"/>
              <p:cNvSpPr/>
              <p:nvPr/>
            </p:nvSpPr>
            <p:spPr>
              <a:xfrm>
                <a:off x="12462840" y="666792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4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74" name="Oval 30"/>
              <p:cNvSpPr/>
              <p:nvPr/>
            </p:nvSpPr>
            <p:spPr>
              <a:xfrm>
                <a:off x="10248840" y="666792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3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75" name="Straight Connector 31"/>
              <p:cNvSpPr/>
              <p:nvPr/>
            </p:nvSpPr>
            <p:spPr>
              <a:xfrm>
                <a:off x="10986840" y="7036560"/>
                <a:ext cx="1475640" cy="36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76" name="Straight Connector 32"/>
              <p:cNvSpPr/>
              <p:nvPr/>
            </p:nvSpPr>
            <p:spPr>
              <a:xfrm flipV="1">
                <a:off x="12831480" y="5191920"/>
                <a:ext cx="360" cy="147564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477" name="Oval 33"/>
              <p:cNvSpPr/>
              <p:nvPr/>
            </p:nvSpPr>
            <p:spPr>
              <a:xfrm>
                <a:off x="8891280" y="3090240"/>
                <a:ext cx="737640" cy="73764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rgbClr val="000000"/>
                </a:solidFill>
                <a:round/>
              </a:ln>
              <a:effectLst>
                <a:outerShdw blurRad="39960" dir="5400000" dist="2304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  <p:txBody>
              <a:bodyPr lIns="0" rIns="0" tIns="0" bIns="0" anchor="ctr">
                <a:norm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1" lang="en-US" sz="3870" spc="-1" strike="noStrike">
                    <a:solidFill>
                      <a:srgbClr val="000000"/>
                    </a:solidFill>
                    <a:latin typeface="Calibri"/>
                  </a:rPr>
                  <a:t>1</a:t>
                </a:r>
                <a:endParaRPr b="0" lang="en-IN" sz="3870" spc="-1" strike="noStrike">
                  <a:latin typeface="Arial"/>
                </a:endParaRPr>
              </a:p>
            </p:txBody>
          </p:sp>
          <p:sp>
            <p:nvSpPr>
              <p:cNvPr id="478" name="Straight Connector 34"/>
              <p:cNvSpPr/>
              <p:nvPr/>
            </p:nvSpPr>
            <p:spPr>
              <a:xfrm>
                <a:off x="9520920" y="3719880"/>
                <a:ext cx="835920" cy="842040"/>
              </a:xfrm>
              <a:prstGeom prst="line">
                <a:avLst/>
              </a:prstGeom>
              <a:ln w="50800">
                <a:solidFill>
                  <a:srgbClr val="000000"/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</p:grpSp>
        <p:sp>
          <p:nvSpPr>
            <p:cNvPr id="479" name="Freeform 19"/>
            <p:cNvSpPr/>
            <p:nvPr/>
          </p:nvSpPr>
          <p:spPr>
            <a:xfrm>
              <a:off x="9393120" y="3231000"/>
              <a:ext cx="3229200" cy="3589200"/>
            </a:xfrm>
            <a:custGeom>
              <a:avLst/>
              <a:gdLst/>
              <a:ahLst/>
              <a:rect l="l" t="t" r="r" b="b"/>
              <a:pathLst>
                <a:path w="2000968" h="2224024">
                  <a:moveTo>
                    <a:pt x="0" y="0"/>
                  </a:moveTo>
                  <a:lnTo>
                    <a:pt x="1115090" y="1127501"/>
                  </a:lnTo>
                  <a:lnTo>
                    <a:pt x="1994773" y="1115110"/>
                  </a:lnTo>
                  <a:lnTo>
                    <a:pt x="2000968" y="2224024"/>
                  </a:lnTo>
                  <a:lnTo>
                    <a:pt x="885879" y="2211634"/>
                  </a:lnTo>
                </a:path>
              </a:pathLst>
            </a:custGeom>
            <a:noFill/>
            <a:ln w="50800">
              <a:solidFill>
                <a:srgbClr val="4f81bd"/>
              </a:solidFill>
              <a:round/>
              <a:headEnd len="med" type="oval" w="med"/>
              <a:tailEnd len="med" type="oval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80" name="Freeform 20"/>
            <p:cNvSpPr/>
            <p:nvPr/>
          </p:nvSpPr>
          <p:spPr>
            <a:xfrm>
              <a:off x="9029160" y="3673080"/>
              <a:ext cx="4143600" cy="3689280"/>
            </a:xfrm>
            <a:custGeom>
              <a:avLst/>
              <a:gdLst/>
              <a:ahLst/>
              <a:rect l="l" t="t" r="r" b="b"/>
              <a:pathLst>
                <a:path w="2567382" h="2285975">
                  <a:moveTo>
                    <a:pt x="0" y="0"/>
                  </a:moveTo>
                  <a:lnTo>
                    <a:pt x="799148" y="799162"/>
                  </a:lnTo>
                  <a:lnTo>
                    <a:pt x="786758" y="2279781"/>
                  </a:lnTo>
                  <a:lnTo>
                    <a:pt x="2564708" y="2285975"/>
                  </a:lnTo>
                  <a:cubicBezTo>
                    <a:pt x="2563468" y="1681280"/>
                    <a:pt x="2568422" y="1330582"/>
                    <a:pt x="2567182" y="725887"/>
                  </a:cubicBezTo>
                </a:path>
              </a:pathLst>
            </a:custGeom>
            <a:noFill/>
            <a:ln w="50800">
              <a:solidFill>
                <a:srgbClr val="9bbb59">
                  <a:lumMod val="75000"/>
                </a:srgbClr>
              </a:solidFill>
              <a:round/>
              <a:headEnd len="med" type="oval" w="med"/>
              <a:tailEnd len="med" type="oval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481" name="TextBox 35"/>
          <p:cNvSpPr/>
          <p:nvPr/>
        </p:nvSpPr>
        <p:spPr>
          <a:xfrm>
            <a:off x="1689120" y="2345040"/>
            <a:ext cx="3327120" cy="6800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870" spc="-1" strike="noStrike" u="sng">
                <a:solidFill>
                  <a:srgbClr val="000000"/>
                </a:solidFill>
                <a:uFillTx/>
                <a:latin typeface="Calibri"/>
              </a:rPr>
              <a:t>Eulerian Path</a:t>
            </a:r>
            <a:endParaRPr b="0" lang="en-IN" sz="3870" spc="-1" strike="noStrike">
              <a:latin typeface="Arial"/>
            </a:endParaRPr>
          </a:p>
        </p:txBody>
      </p:sp>
      <p:sp>
        <p:nvSpPr>
          <p:cNvPr id="482" name="TextBox 36"/>
          <p:cNvSpPr/>
          <p:nvPr/>
        </p:nvSpPr>
        <p:spPr>
          <a:xfrm>
            <a:off x="9956880" y="2485800"/>
            <a:ext cx="4596480" cy="6800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870" spc="-1" strike="noStrike" u="sng">
                <a:solidFill>
                  <a:srgbClr val="000000"/>
                </a:solidFill>
                <a:uFillTx/>
                <a:latin typeface="Calibri"/>
              </a:rPr>
              <a:t>Hamiltonian Path</a:t>
            </a:r>
            <a:endParaRPr b="0" lang="en-IN" sz="3870" spc="-1" strike="noStrike">
              <a:latin typeface="Arial"/>
            </a:endParaRPr>
          </a:p>
        </p:txBody>
      </p:sp>
      <p:sp>
        <p:nvSpPr>
          <p:cNvPr id="483" name="Rectangle 37"/>
          <p:cNvSpPr/>
          <p:nvPr/>
        </p:nvSpPr>
        <p:spPr>
          <a:xfrm>
            <a:off x="9537120" y="7595280"/>
            <a:ext cx="3732480" cy="1551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 path that visits each node exactly once.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84" name="Rectangle 38"/>
          <p:cNvSpPr/>
          <p:nvPr/>
        </p:nvSpPr>
        <p:spPr>
          <a:xfrm>
            <a:off x="1069200" y="8030520"/>
            <a:ext cx="4779360" cy="10645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 path that traverses each link exactly once.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85" name="TextBox 3"/>
          <p:cNvSpPr/>
          <p:nvPr/>
        </p:nvSpPr>
        <p:spPr>
          <a:xfrm>
            <a:off x="10454400" y="9503640"/>
            <a:ext cx="4181400" cy="3110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50" spc="-1" strike="noStrike">
                <a:solidFill>
                  <a:srgbClr val="bfbfbf"/>
                </a:solidFill>
                <a:latin typeface="Arial"/>
                <a:ea typeface="Arial"/>
              </a:rPr>
              <a:t>Network Science: Graph Theory</a:t>
            </a:r>
            <a:r>
              <a:rPr b="0" i="1" lang="en-US" sz="970" spc="-1" strike="noStrike">
                <a:solidFill>
                  <a:srgbClr val="bfbfbf"/>
                </a:solidFill>
                <a:latin typeface="Arial"/>
                <a:ea typeface="Arial"/>
              </a:rPr>
              <a:t>   2012</a:t>
            </a:r>
            <a:endParaRPr b="0" lang="en-IN" sz="97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5F2EDDE-93BB-47E1-AA2A-8685A37FB3B8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Rectangle 3"/>
          <p:cNvSpPr/>
          <p:nvPr/>
        </p:nvSpPr>
        <p:spPr>
          <a:xfrm>
            <a:off x="1346040" y="405360"/>
            <a:ext cx="1231308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Euler path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487" name="Picture 5" descr=""/>
          <p:cNvPicPr/>
          <p:nvPr/>
        </p:nvPicPr>
        <p:blipFill>
          <a:blip r:embed="rId1"/>
          <a:stretch/>
        </p:blipFill>
        <p:spPr>
          <a:xfrm>
            <a:off x="2338920" y="2555640"/>
            <a:ext cx="10327320" cy="5688360"/>
          </a:xfrm>
          <a:prstGeom prst="rect">
            <a:avLst/>
          </a:prstGeom>
          <a:ln w="0">
            <a:noFill/>
          </a:ln>
        </p:spPr>
      </p:pic>
      <p:sp>
        <p:nvSpPr>
          <p:cNvPr id="488" name="TextBox 40"/>
          <p:cNvSpPr/>
          <p:nvPr/>
        </p:nvSpPr>
        <p:spPr>
          <a:xfrm>
            <a:off x="8845200" y="9958680"/>
            <a:ext cx="49424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using every edge exactly once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A184000-6522-43C2-861E-E6895B429513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7" descr=""/>
          <p:cNvPicPr/>
          <p:nvPr/>
        </p:nvPicPr>
        <p:blipFill>
          <a:blip r:embed="rId1"/>
          <a:stretch/>
        </p:blipFill>
        <p:spPr>
          <a:xfrm>
            <a:off x="2050920" y="2159640"/>
            <a:ext cx="10207800" cy="5848200"/>
          </a:xfrm>
          <a:prstGeom prst="rect">
            <a:avLst/>
          </a:prstGeom>
          <a:ln w="0">
            <a:noFill/>
          </a:ln>
        </p:spPr>
      </p:pic>
      <p:sp>
        <p:nvSpPr>
          <p:cNvPr id="490" name="Rectangle 9"/>
          <p:cNvSpPr/>
          <p:nvPr/>
        </p:nvSpPr>
        <p:spPr>
          <a:xfrm>
            <a:off x="1346040" y="405360"/>
            <a:ext cx="1231308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Euler circuit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91" name="TextBox 10"/>
          <p:cNvSpPr/>
          <p:nvPr/>
        </p:nvSpPr>
        <p:spPr>
          <a:xfrm>
            <a:off x="8845200" y="9958680"/>
            <a:ext cx="49424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using every edge exactly once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C7B6084-D5B7-4DE7-B531-EC9FC033820E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Box 2"/>
          <p:cNvSpPr/>
          <p:nvPr/>
        </p:nvSpPr>
        <p:spPr>
          <a:xfrm>
            <a:off x="738000" y="3023640"/>
            <a:ext cx="1362600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ff0000"/>
                </a:solidFill>
                <a:latin typeface="Cambria"/>
                <a:ea typeface="Cambria"/>
              </a:rPr>
              <a:t>Is it possible to determine whether a graph has an Euler path or an Euler circuit, without necessarily having to find one explicitly?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71D11DC1-6039-42D1-9B66-CBA94BAC11D9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Picture 3" descr=""/>
          <p:cNvPicPr/>
          <p:nvPr/>
        </p:nvPicPr>
        <p:blipFill>
          <a:blip r:embed="rId1"/>
          <a:stretch/>
        </p:blipFill>
        <p:spPr>
          <a:xfrm>
            <a:off x="1474920" y="1583280"/>
            <a:ext cx="8833320" cy="768960"/>
          </a:xfrm>
          <a:prstGeom prst="rect">
            <a:avLst/>
          </a:prstGeom>
          <a:ln w="0">
            <a:noFill/>
          </a:ln>
        </p:spPr>
      </p:pic>
      <p:pic>
        <p:nvPicPr>
          <p:cNvPr id="494" name="Picture 6" descr=""/>
          <p:cNvPicPr/>
          <p:nvPr/>
        </p:nvPicPr>
        <p:blipFill>
          <a:blip r:embed="rId2"/>
          <a:stretch/>
        </p:blipFill>
        <p:spPr>
          <a:xfrm>
            <a:off x="1480320" y="2596320"/>
            <a:ext cx="10762560" cy="1650960"/>
          </a:xfrm>
          <a:prstGeom prst="rect">
            <a:avLst/>
          </a:prstGeom>
          <a:ln w="0">
            <a:noFill/>
          </a:ln>
        </p:spPr>
      </p:pic>
      <p:sp>
        <p:nvSpPr>
          <p:cNvPr id="495" name="Rectangle 7"/>
          <p:cNvSpPr/>
          <p:nvPr/>
        </p:nvSpPr>
        <p:spPr>
          <a:xfrm>
            <a:off x="1346040" y="405360"/>
            <a:ext cx="1231308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The criterion for Eulerian paths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BA1AE960-9BC5-49D5-BAD9-8935D0646865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7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394560" y="1248840"/>
            <a:ext cx="13896360" cy="78170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151" name="Picture 2" descr=""/>
          <p:cNvPicPr/>
          <p:nvPr/>
        </p:nvPicPr>
        <p:blipFill>
          <a:blip r:embed="rId2"/>
          <a:srcRect l="0" t="0" r="0" b="38151"/>
          <a:stretch/>
        </p:blipFill>
        <p:spPr>
          <a:xfrm>
            <a:off x="6750000" y="3001680"/>
            <a:ext cx="7298280" cy="3217320"/>
          </a:xfrm>
          <a:prstGeom prst="rect">
            <a:avLst/>
          </a:prstGeom>
          <a:ln w="9525">
            <a:noFill/>
          </a:ln>
        </p:spPr>
      </p:pic>
      <p:grpSp>
        <p:nvGrpSpPr>
          <p:cNvPr id="152" name="Group 8"/>
          <p:cNvGrpSpPr/>
          <p:nvPr/>
        </p:nvGrpSpPr>
        <p:grpSpPr>
          <a:xfrm>
            <a:off x="710280" y="2701440"/>
            <a:ext cx="5459040" cy="6429240"/>
            <a:chOff x="710280" y="2701440"/>
            <a:chExt cx="5459040" cy="6429240"/>
          </a:xfrm>
        </p:grpSpPr>
        <p:pic>
          <p:nvPicPr>
            <p:cNvPr id="153" name="Picture 5" descr=""/>
            <p:cNvPicPr/>
            <p:nvPr/>
          </p:nvPicPr>
          <p:blipFill>
            <a:blip r:embed="rId3"/>
            <a:stretch/>
          </p:blipFill>
          <p:spPr>
            <a:xfrm>
              <a:off x="710280" y="2701440"/>
              <a:ext cx="5459040" cy="6429240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154" name="TextBox 1"/>
            <p:cNvSpPr/>
            <p:nvPr/>
          </p:nvSpPr>
          <p:spPr>
            <a:xfrm>
              <a:off x="4109400" y="4272840"/>
              <a:ext cx="542880" cy="4582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f81bd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420" spc="-1" strike="noStrike">
                  <a:solidFill>
                    <a:srgbClr val="d73a36"/>
                  </a:solidFill>
                  <a:latin typeface="Calibri"/>
                </a:rPr>
                <a:t>C</a:t>
              </a:r>
              <a:endParaRPr b="0" lang="en-IN" sz="2420" spc="-1" strike="noStrike">
                <a:latin typeface="Arial"/>
              </a:endParaRPr>
            </a:p>
          </p:txBody>
        </p:sp>
        <p:sp>
          <p:nvSpPr>
            <p:cNvPr id="155" name="TextBox 2"/>
            <p:cNvSpPr/>
            <p:nvPr/>
          </p:nvSpPr>
          <p:spPr>
            <a:xfrm>
              <a:off x="3354480" y="5663520"/>
              <a:ext cx="571320" cy="6519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f81bd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690" spc="-1" strike="noStrike">
                  <a:solidFill>
                    <a:srgbClr val="d73a36"/>
                  </a:solidFill>
                  <a:latin typeface="Calibri"/>
                </a:rPr>
                <a:t>A</a:t>
              </a:r>
              <a:endParaRPr b="0" lang="en-IN" sz="3690" spc="-1" strike="noStrike">
                <a:latin typeface="Arial"/>
              </a:endParaRPr>
            </a:p>
          </p:txBody>
        </p:sp>
        <p:sp>
          <p:nvSpPr>
            <p:cNvPr id="156" name="TextBox 3"/>
            <p:cNvSpPr/>
            <p:nvPr/>
          </p:nvSpPr>
          <p:spPr>
            <a:xfrm>
              <a:off x="2490840" y="7227000"/>
              <a:ext cx="542880" cy="6519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f81bd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690" spc="-1" strike="noStrike">
                  <a:solidFill>
                    <a:srgbClr val="d73a36"/>
                  </a:solidFill>
                  <a:latin typeface="Calibri"/>
                </a:rPr>
                <a:t>B</a:t>
              </a:r>
              <a:endParaRPr b="0" lang="en-IN" sz="3690" spc="-1" strike="noStrike">
                <a:latin typeface="Arial"/>
              </a:endParaRPr>
            </a:p>
          </p:txBody>
        </p:sp>
        <p:sp>
          <p:nvSpPr>
            <p:cNvPr id="157" name="TextBox 10"/>
            <p:cNvSpPr/>
            <p:nvPr/>
          </p:nvSpPr>
          <p:spPr>
            <a:xfrm>
              <a:off x="5177880" y="6003360"/>
              <a:ext cx="555840" cy="6519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f81bd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690" spc="-1" strike="noStrike">
                  <a:solidFill>
                    <a:srgbClr val="d73a36"/>
                  </a:solidFill>
                  <a:latin typeface="Calibri"/>
                </a:rPr>
                <a:t>D</a:t>
              </a:r>
              <a:endParaRPr b="0" lang="en-IN" sz="3690" spc="-1" strike="noStrike">
                <a:latin typeface="Arial"/>
              </a:endParaRPr>
            </a:p>
          </p:txBody>
        </p:sp>
      </p:grpSp>
      <p:sp>
        <p:nvSpPr>
          <p:cNvPr id="158" name="Text Box 7"/>
          <p:cNvSpPr/>
          <p:nvPr/>
        </p:nvSpPr>
        <p:spPr>
          <a:xfrm>
            <a:off x="3490200" y="1248840"/>
            <a:ext cx="7328520" cy="7747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0520" rIns="110520" tIns="55440" bIns="55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360" spc="-1" strike="noStrike">
                <a:solidFill>
                  <a:srgbClr val="ff0000"/>
                </a:solidFill>
                <a:latin typeface="Cambria"/>
                <a:ea typeface="Cambria"/>
              </a:rPr>
              <a:t>The 7 bridges of Königsberg</a:t>
            </a:r>
            <a:endParaRPr b="0" lang="en-IN" sz="43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Picture 3" descr=""/>
          <p:cNvPicPr/>
          <p:nvPr/>
        </p:nvPicPr>
        <p:blipFill>
          <a:blip r:embed="rId1"/>
          <a:stretch/>
        </p:blipFill>
        <p:spPr>
          <a:xfrm>
            <a:off x="1474920" y="1583280"/>
            <a:ext cx="8833320" cy="76896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6" descr=""/>
          <p:cNvPicPr/>
          <p:nvPr/>
        </p:nvPicPr>
        <p:blipFill>
          <a:blip r:embed="rId2"/>
          <a:stretch/>
        </p:blipFill>
        <p:spPr>
          <a:xfrm>
            <a:off x="1480320" y="2596320"/>
            <a:ext cx="10762560" cy="1650960"/>
          </a:xfrm>
          <a:prstGeom prst="rect">
            <a:avLst/>
          </a:prstGeom>
          <a:ln w="0">
            <a:noFill/>
          </a:ln>
        </p:spPr>
      </p:pic>
      <p:sp>
        <p:nvSpPr>
          <p:cNvPr id="498" name="Rectangle 7"/>
          <p:cNvSpPr/>
          <p:nvPr/>
        </p:nvSpPr>
        <p:spPr>
          <a:xfrm>
            <a:off x="1346040" y="405360"/>
            <a:ext cx="1231308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The criterion for Eulerian paths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499" name="Picture 9" descr=""/>
          <p:cNvPicPr/>
          <p:nvPr/>
        </p:nvPicPr>
        <p:blipFill>
          <a:blip r:embed="rId3"/>
          <a:stretch/>
        </p:blipFill>
        <p:spPr>
          <a:xfrm>
            <a:off x="1539000" y="5088240"/>
            <a:ext cx="9927720" cy="768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BD8D7DE-8069-4F17-B86D-DE053E42DFE6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Picture 3" descr=""/>
          <p:cNvPicPr/>
          <p:nvPr/>
        </p:nvPicPr>
        <p:blipFill>
          <a:blip r:embed="rId1"/>
          <a:stretch/>
        </p:blipFill>
        <p:spPr>
          <a:xfrm>
            <a:off x="1474920" y="1583280"/>
            <a:ext cx="8833320" cy="768960"/>
          </a:xfrm>
          <a:prstGeom prst="rect">
            <a:avLst/>
          </a:prstGeom>
          <a:ln w="0">
            <a:noFill/>
          </a:ln>
        </p:spPr>
      </p:pic>
      <p:pic>
        <p:nvPicPr>
          <p:cNvPr id="501" name="Picture 6" descr=""/>
          <p:cNvPicPr/>
          <p:nvPr/>
        </p:nvPicPr>
        <p:blipFill>
          <a:blip r:embed="rId2"/>
          <a:stretch/>
        </p:blipFill>
        <p:spPr>
          <a:xfrm>
            <a:off x="1480320" y="2596320"/>
            <a:ext cx="10762560" cy="1650960"/>
          </a:xfrm>
          <a:prstGeom prst="rect">
            <a:avLst/>
          </a:prstGeom>
          <a:ln w="0">
            <a:noFill/>
          </a:ln>
        </p:spPr>
      </p:pic>
      <p:sp>
        <p:nvSpPr>
          <p:cNvPr id="502" name="Rectangle 7"/>
          <p:cNvSpPr/>
          <p:nvPr/>
        </p:nvSpPr>
        <p:spPr>
          <a:xfrm>
            <a:off x="1346040" y="405360"/>
            <a:ext cx="1231308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The criterion for Eulerian paths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503" name="Picture 9" descr=""/>
          <p:cNvPicPr/>
          <p:nvPr/>
        </p:nvPicPr>
        <p:blipFill>
          <a:blip r:embed="rId3"/>
          <a:stretch/>
        </p:blipFill>
        <p:spPr>
          <a:xfrm>
            <a:off x="1539000" y="5088240"/>
            <a:ext cx="9927720" cy="768960"/>
          </a:xfrm>
          <a:prstGeom prst="rect">
            <a:avLst/>
          </a:prstGeom>
          <a:ln w="0">
            <a:noFill/>
          </a:ln>
        </p:spPr>
      </p:pic>
      <p:pic>
        <p:nvPicPr>
          <p:cNvPr id="504" name="Picture 11" descr=""/>
          <p:cNvPicPr/>
          <p:nvPr/>
        </p:nvPicPr>
        <p:blipFill>
          <a:blip r:embed="rId4"/>
          <a:stretch/>
        </p:blipFill>
        <p:spPr>
          <a:xfrm>
            <a:off x="1635480" y="7344000"/>
            <a:ext cx="10469880" cy="1171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866E0F17-A67D-4D94-BFAF-0E04A68E7FB5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dt" idx="14"/>
          </p:nvPr>
        </p:nvSpPr>
        <p:spPr>
          <a:xfrm>
            <a:off x="738000" y="9955080"/>
            <a:ext cx="3443400" cy="574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9578EA0B-A6F5-4AFF-80D2-508FBA7B7039}" type="datetime1">
              <a:rPr b="0" lang="en-US" sz="1940" spc="-1" strike="noStrike">
                <a:solidFill>
                  <a:srgbClr val="8b8b8b"/>
                </a:solidFill>
                <a:latin typeface="Calibri"/>
              </a:rPr>
              <a:t>01/28/2024</a:t>
            </a:fld>
            <a:endParaRPr b="0" lang="en-IN" sz="1940" spc="-1" strike="noStrike">
              <a:latin typeface="Times New Roman"/>
            </a:endParaRPr>
          </a:p>
        </p:txBody>
      </p:sp>
      <p:sp>
        <p:nvSpPr>
          <p:cNvPr id="506" name="Rectangle 7"/>
          <p:cNvSpPr/>
          <p:nvPr/>
        </p:nvSpPr>
        <p:spPr>
          <a:xfrm>
            <a:off x="1346040" y="405360"/>
            <a:ext cx="1231308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The criterion for Eulerian paths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507" name="Picture 2" descr=""/>
          <p:cNvPicPr/>
          <p:nvPr/>
        </p:nvPicPr>
        <p:blipFill>
          <a:blip r:embed="rId1"/>
          <a:stretch/>
        </p:blipFill>
        <p:spPr>
          <a:xfrm>
            <a:off x="1090080" y="1943640"/>
            <a:ext cx="12569040" cy="1098000"/>
          </a:xfrm>
          <a:prstGeom prst="rect">
            <a:avLst/>
          </a:prstGeom>
          <a:ln w="0">
            <a:noFill/>
          </a:ln>
        </p:spPr>
      </p:pic>
      <p:pic>
        <p:nvPicPr>
          <p:cNvPr id="508" name="Picture 8" descr=""/>
          <p:cNvPicPr/>
          <p:nvPr/>
        </p:nvPicPr>
        <p:blipFill>
          <a:blip r:embed="rId2"/>
          <a:stretch/>
        </p:blipFill>
        <p:spPr>
          <a:xfrm>
            <a:off x="1341000" y="3323160"/>
            <a:ext cx="11884320" cy="1335240"/>
          </a:xfrm>
          <a:prstGeom prst="rect">
            <a:avLst/>
          </a:prstGeom>
          <a:ln w="0">
            <a:noFill/>
          </a:ln>
        </p:spPr>
      </p:pic>
      <p:pic>
        <p:nvPicPr>
          <p:cNvPr id="509" name="Picture 12" descr=""/>
          <p:cNvPicPr/>
          <p:nvPr/>
        </p:nvPicPr>
        <p:blipFill>
          <a:blip r:embed="rId3"/>
          <a:stretch/>
        </p:blipFill>
        <p:spPr>
          <a:xfrm>
            <a:off x="557640" y="6235920"/>
            <a:ext cx="14200920" cy="1098000"/>
          </a:xfrm>
          <a:prstGeom prst="rect">
            <a:avLst/>
          </a:prstGeom>
          <a:ln w="0">
            <a:noFill/>
          </a:ln>
        </p:spPr>
      </p:pic>
      <p:sp>
        <p:nvSpPr>
          <p:cNvPr id="510" name="Rectangle 13"/>
          <p:cNvSpPr/>
          <p:nvPr/>
        </p:nvSpPr>
        <p:spPr>
          <a:xfrm>
            <a:off x="8963640" y="6408000"/>
            <a:ext cx="1944000" cy="719640"/>
          </a:xfrm>
          <a:prstGeom prst="rect">
            <a:avLst/>
          </a:prstGeom>
          <a:noFill/>
          <a:ln w="3810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/>
          </p:nvPr>
        </p:nvSpPr>
        <p:spPr>
          <a:xfrm>
            <a:off x="522360" y="402120"/>
            <a:ext cx="13498560" cy="9530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If G is a graph in which the degree of every vertex is at least two, then G contains a </a:t>
            </a:r>
            <a:r>
              <a:rPr b="0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circuit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904"/>
              </a:spcBef>
              <a:buNone/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904"/>
              </a:spcBef>
              <a:buNone/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904"/>
              </a:spcBef>
              <a:buNone/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 connected graph G is </a:t>
            </a:r>
            <a:r>
              <a:rPr b="0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Eulerian (circuit)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if and only if the degree of every vertex of G is even.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2" name="Picture 4" descr=""/>
          <p:cNvPicPr/>
          <p:nvPr/>
        </p:nvPicPr>
        <p:blipFill>
          <a:blip r:embed="rId1"/>
          <a:srcRect l="0" t="0" r="49597" b="0"/>
          <a:stretch/>
        </p:blipFill>
        <p:spPr>
          <a:xfrm>
            <a:off x="2873520" y="2663640"/>
            <a:ext cx="4217400" cy="3187440"/>
          </a:xfrm>
          <a:prstGeom prst="rect">
            <a:avLst/>
          </a:prstGeom>
          <a:ln w="9525">
            <a:noFill/>
          </a:ln>
        </p:spPr>
      </p:pic>
      <p:sp>
        <p:nvSpPr>
          <p:cNvPr id="513" name="Curved Right Arrow 3"/>
          <p:cNvSpPr/>
          <p:nvPr/>
        </p:nvSpPr>
        <p:spPr>
          <a:xfrm>
            <a:off x="1315080" y="3573360"/>
            <a:ext cx="1285920" cy="31874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4067630C-F4A8-4E5E-8C80-60DF20D0DAF4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/>
          </p:nvPr>
        </p:nvSpPr>
        <p:spPr>
          <a:xfrm>
            <a:off x="522360" y="402120"/>
            <a:ext cx="13498560" cy="9530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If G is a graph in which the degree of every vertex is at least two, then G contains a </a:t>
            </a:r>
            <a:r>
              <a:rPr b="0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circuit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 connected graph is </a:t>
            </a:r>
            <a:r>
              <a:rPr b="0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Eulerian (path)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but not Eulerian if and only if it has exactly  two vertices of odd degree.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904"/>
              </a:spcBef>
              <a:buNone/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904"/>
              </a:spcBef>
              <a:buNone/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904"/>
              </a:spcBef>
              <a:buNone/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904"/>
              </a:spcBef>
              <a:buNone/>
              <a:tabLst>
                <a:tab algn="l" pos="0"/>
              </a:tabLst>
            </a:pP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 connected graph G is </a:t>
            </a:r>
            <a:r>
              <a:rPr b="0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Eulerian (circuit)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if and only if the degree of every vertex of G is even.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5" name="Picture 4" descr=""/>
          <p:cNvPicPr/>
          <p:nvPr/>
        </p:nvPicPr>
        <p:blipFill>
          <a:blip r:embed="rId1"/>
          <a:stretch/>
        </p:blipFill>
        <p:spPr>
          <a:xfrm>
            <a:off x="2846880" y="3805920"/>
            <a:ext cx="8367840" cy="3187440"/>
          </a:xfrm>
          <a:prstGeom prst="rect">
            <a:avLst/>
          </a:prstGeom>
          <a:ln w="9525">
            <a:noFill/>
          </a:ln>
        </p:spPr>
      </p:pic>
      <p:sp>
        <p:nvSpPr>
          <p:cNvPr id="516" name="Curved Right Arrow 3"/>
          <p:cNvSpPr/>
          <p:nvPr/>
        </p:nvSpPr>
        <p:spPr>
          <a:xfrm>
            <a:off x="1413000" y="4968000"/>
            <a:ext cx="1285920" cy="31874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rved Up Arrow 5"/>
          <p:cNvSpPr/>
          <p:nvPr/>
        </p:nvSpPr>
        <p:spPr>
          <a:xfrm rot="16923000">
            <a:off x="11342880" y="2854800"/>
            <a:ext cx="2440440" cy="22363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57C4160-3558-4A46-BC3B-32BA69516F5A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5" descr=""/>
          <p:cNvPicPr/>
          <p:nvPr/>
        </p:nvPicPr>
        <p:blipFill>
          <a:blip r:embed="rId1"/>
          <a:stretch/>
        </p:blipFill>
        <p:spPr>
          <a:xfrm>
            <a:off x="493200" y="2198880"/>
            <a:ext cx="14265360" cy="64018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D62D7A0-FAF5-4701-9474-0E85870FA2F7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icture 2" descr=""/>
          <p:cNvPicPr/>
          <p:nvPr/>
        </p:nvPicPr>
        <p:blipFill>
          <a:blip r:embed="rId1"/>
          <a:stretch/>
        </p:blipFill>
        <p:spPr>
          <a:xfrm>
            <a:off x="1762920" y="1619640"/>
            <a:ext cx="12161520" cy="7560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2AE7D3E2-CEC5-4368-B253-4FCC5FDEF1C4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3188960" cy="8811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521" name="Picture 2" descr=""/>
          <p:cNvPicPr/>
          <p:nvPr/>
        </p:nvPicPr>
        <p:blipFill>
          <a:blip r:embed="rId2"/>
          <a:stretch/>
        </p:blipFill>
        <p:spPr>
          <a:xfrm>
            <a:off x="6933600" y="402120"/>
            <a:ext cx="7119720" cy="4089240"/>
          </a:xfrm>
          <a:prstGeom prst="rect">
            <a:avLst/>
          </a:prstGeom>
          <a:ln w="9525">
            <a:noFill/>
          </a:ln>
        </p:spPr>
      </p:pic>
      <p:pic>
        <p:nvPicPr>
          <p:cNvPr id="522" name="Picture 3" descr=""/>
          <p:cNvPicPr/>
          <p:nvPr/>
        </p:nvPicPr>
        <p:blipFill>
          <a:blip r:embed="rId3"/>
          <a:stretch/>
        </p:blipFill>
        <p:spPr>
          <a:xfrm>
            <a:off x="1224720" y="4311000"/>
            <a:ext cx="12828960" cy="5563440"/>
          </a:xfrm>
          <a:prstGeom prst="rect">
            <a:avLst/>
          </a:prstGeom>
          <a:ln w="9525">
            <a:noFill/>
          </a:ln>
        </p:spPr>
      </p:pic>
      <p:sp>
        <p:nvSpPr>
          <p:cNvPr id="523" name="Text Box 7"/>
          <p:cNvSpPr/>
          <p:nvPr/>
        </p:nvSpPr>
        <p:spPr>
          <a:xfrm>
            <a:off x="740160" y="397080"/>
            <a:ext cx="6809760" cy="7567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47600" rIns="147600" tIns="73800" bIns="738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ff"/>
                </a:solidFill>
                <a:latin typeface="Cambria"/>
                <a:ea typeface="Cambria"/>
              </a:rPr>
              <a:t>The 7 bridges of Königsberg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524" name="TextBox 6"/>
          <p:cNvSpPr/>
          <p:nvPr/>
        </p:nvSpPr>
        <p:spPr>
          <a:xfrm>
            <a:off x="830520" y="1151280"/>
            <a:ext cx="5584680" cy="1551960"/>
          </a:xfrm>
          <a:prstGeom prst="rect">
            <a:avLst/>
          </a:prstGeom>
          <a:solidFill>
            <a:srgbClr val="ffffff"/>
          </a:solidFill>
          <a:ln>
            <a:solidFill>
              <a:srgbClr val="c0504d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4800" spc="-1" strike="noStrike">
                <a:solidFill>
                  <a:srgbClr val="000000"/>
                </a:solidFill>
                <a:latin typeface="Calibri"/>
              </a:rPr>
              <a:t>A-5 Edges; B-3 Edges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4800" spc="-1" strike="noStrike">
                <a:solidFill>
                  <a:srgbClr val="000000"/>
                </a:solidFill>
                <a:latin typeface="Calibri"/>
              </a:rPr>
              <a:t>C-3 Edges; D-3 Edges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B7234233-F804-4D8D-A0D0-AEC1EAD46E7C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297368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526" name="Picture 2" descr=""/>
          <p:cNvPicPr/>
          <p:nvPr/>
        </p:nvPicPr>
        <p:blipFill>
          <a:blip r:embed="rId2"/>
          <a:stretch/>
        </p:blipFill>
        <p:spPr>
          <a:xfrm>
            <a:off x="6933600" y="402120"/>
            <a:ext cx="7286400" cy="4089240"/>
          </a:xfrm>
          <a:prstGeom prst="rect">
            <a:avLst/>
          </a:prstGeom>
          <a:ln w="9525">
            <a:noFill/>
          </a:ln>
        </p:spPr>
      </p:pic>
      <p:pic>
        <p:nvPicPr>
          <p:cNvPr id="527" name="Picture 3" descr=""/>
          <p:cNvPicPr/>
          <p:nvPr/>
        </p:nvPicPr>
        <p:blipFill>
          <a:blip r:embed="rId3"/>
          <a:stretch/>
        </p:blipFill>
        <p:spPr>
          <a:xfrm>
            <a:off x="1656720" y="4625280"/>
            <a:ext cx="12165480" cy="4881600"/>
          </a:xfrm>
          <a:prstGeom prst="rect">
            <a:avLst/>
          </a:prstGeom>
          <a:ln w="9525">
            <a:noFill/>
          </a:ln>
        </p:spPr>
      </p:pic>
      <p:sp>
        <p:nvSpPr>
          <p:cNvPr id="528" name="Smiley Face 3"/>
          <p:cNvSpPr/>
          <p:nvPr/>
        </p:nvSpPr>
        <p:spPr>
          <a:xfrm>
            <a:off x="10982520" y="2261880"/>
            <a:ext cx="696960" cy="580680"/>
          </a:xfrm>
          <a:prstGeom prst="smileyFace">
            <a:avLst>
              <a:gd name="adj" fmla="val 4653"/>
            </a:avLst>
          </a:prstGeom>
          <a:solidFill>
            <a:srgbClr val="ffffff"/>
          </a:solidFill>
          <a:ln>
            <a:solidFill>
              <a:srgbClr val="f79646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9" name="TextBox 5"/>
          <p:cNvSpPr/>
          <p:nvPr/>
        </p:nvSpPr>
        <p:spPr>
          <a:xfrm>
            <a:off x="1984680" y="548280"/>
            <a:ext cx="3486240" cy="2039400"/>
          </a:xfrm>
          <a:prstGeom prst="rect">
            <a:avLst/>
          </a:prstGeom>
          <a:solidFill>
            <a:srgbClr val="ffffff"/>
          </a:solidFill>
          <a:ln>
            <a:solidFill>
              <a:srgbClr val="c0504d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A-4 Edges; B-3 Edges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C-3 Edges; D-2 Edges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530" name="Down Arrow 6"/>
          <p:cNvSpPr/>
          <p:nvPr/>
        </p:nvSpPr>
        <p:spPr>
          <a:xfrm>
            <a:off x="3661920" y="2776320"/>
            <a:ext cx="348480" cy="104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TextBox 7"/>
          <p:cNvSpPr/>
          <p:nvPr/>
        </p:nvSpPr>
        <p:spPr>
          <a:xfrm>
            <a:off x="1917000" y="3889080"/>
            <a:ext cx="41659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0000"/>
                </a:solidFill>
                <a:latin typeface="Cambria"/>
                <a:ea typeface="Cambria"/>
              </a:rPr>
              <a:t>Guideline No:2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A02C27B7-31AD-4BFE-8FDC-82FEDA860661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91" dur="3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94" dur="3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97" dur="3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00" dur="3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297368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533" name="Picture 10" descr=""/>
          <p:cNvPicPr/>
          <p:nvPr/>
        </p:nvPicPr>
        <p:blipFill>
          <a:blip r:embed="rId2"/>
          <a:stretch/>
        </p:blipFill>
        <p:spPr>
          <a:xfrm>
            <a:off x="2347920" y="2267640"/>
            <a:ext cx="10363320" cy="6264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9AE1E17-1A17-4811-8EA8-2F3AD378B2A7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7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0" y="1248840"/>
            <a:ext cx="14754960" cy="82998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160" name="Picture 2" descr=""/>
          <p:cNvPicPr/>
          <p:nvPr/>
        </p:nvPicPr>
        <p:blipFill>
          <a:blip r:embed="rId2"/>
          <a:stretch/>
        </p:blipFill>
        <p:spPr>
          <a:xfrm>
            <a:off x="6750000" y="3001680"/>
            <a:ext cx="7298280" cy="5202720"/>
          </a:xfrm>
          <a:prstGeom prst="rect">
            <a:avLst/>
          </a:prstGeom>
          <a:ln w="9525">
            <a:noFill/>
          </a:ln>
        </p:spPr>
      </p:pic>
      <p:grpSp>
        <p:nvGrpSpPr>
          <p:cNvPr id="161" name="Group 8"/>
          <p:cNvGrpSpPr/>
          <p:nvPr/>
        </p:nvGrpSpPr>
        <p:grpSpPr>
          <a:xfrm>
            <a:off x="710280" y="2701440"/>
            <a:ext cx="5459040" cy="6429240"/>
            <a:chOff x="710280" y="2701440"/>
            <a:chExt cx="5459040" cy="6429240"/>
          </a:xfrm>
        </p:grpSpPr>
        <p:pic>
          <p:nvPicPr>
            <p:cNvPr id="162" name="Picture 5" descr=""/>
            <p:cNvPicPr/>
            <p:nvPr/>
          </p:nvPicPr>
          <p:blipFill>
            <a:blip r:embed="rId3"/>
            <a:stretch/>
          </p:blipFill>
          <p:spPr>
            <a:xfrm>
              <a:off x="710280" y="2701440"/>
              <a:ext cx="5459040" cy="6429240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163" name="TextBox 1"/>
            <p:cNvSpPr/>
            <p:nvPr/>
          </p:nvSpPr>
          <p:spPr>
            <a:xfrm>
              <a:off x="4109400" y="4272840"/>
              <a:ext cx="542880" cy="4582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f81bd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420" spc="-1" strike="noStrike">
                  <a:solidFill>
                    <a:srgbClr val="d73a36"/>
                  </a:solidFill>
                  <a:latin typeface="Calibri"/>
                </a:rPr>
                <a:t>C</a:t>
              </a:r>
              <a:endParaRPr b="0" lang="en-IN" sz="2420" spc="-1" strike="noStrike">
                <a:latin typeface="Arial"/>
              </a:endParaRPr>
            </a:p>
          </p:txBody>
        </p:sp>
        <p:sp>
          <p:nvSpPr>
            <p:cNvPr id="164" name="TextBox 2"/>
            <p:cNvSpPr/>
            <p:nvPr/>
          </p:nvSpPr>
          <p:spPr>
            <a:xfrm>
              <a:off x="3354480" y="5663520"/>
              <a:ext cx="571320" cy="6519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f81bd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690" spc="-1" strike="noStrike">
                  <a:solidFill>
                    <a:srgbClr val="d73a36"/>
                  </a:solidFill>
                  <a:latin typeface="Calibri"/>
                </a:rPr>
                <a:t>A</a:t>
              </a:r>
              <a:endParaRPr b="0" lang="en-IN" sz="3690" spc="-1" strike="noStrike">
                <a:latin typeface="Arial"/>
              </a:endParaRPr>
            </a:p>
          </p:txBody>
        </p:sp>
        <p:sp>
          <p:nvSpPr>
            <p:cNvPr id="165" name="TextBox 3"/>
            <p:cNvSpPr/>
            <p:nvPr/>
          </p:nvSpPr>
          <p:spPr>
            <a:xfrm>
              <a:off x="2490840" y="7227000"/>
              <a:ext cx="542880" cy="6519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f81bd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690" spc="-1" strike="noStrike">
                  <a:solidFill>
                    <a:srgbClr val="d73a36"/>
                  </a:solidFill>
                  <a:latin typeface="Calibri"/>
                </a:rPr>
                <a:t>B</a:t>
              </a:r>
              <a:endParaRPr b="0" lang="en-IN" sz="3690" spc="-1" strike="noStrike">
                <a:latin typeface="Arial"/>
              </a:endParaRPr>
            </a:p>
          </p:txBody>
        </p:sp>
        <p:sp>
          <p:nvSpPr>
            <p:cNvPr id="166" name="TextBox 10"/>
            <p:cNvSpPr/>
            <p:nvPr/>
          </p:nvSpPr>
          <p:spPr>
            <a:xfrm>
              <a:off x="5177880" y="6003360"/>
              <a:ext cx="555840" cy="6519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f81bd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690" spc="-1" strike="noStrike">
                  <a:solidFill>
                    <a:srgbClr val="d73a36"/>
                  </a:solidFill>
                  <a:latin typeface="Calibri"/>
                </a:rPr>
                <a:t>D</a:t>
              </a:r>
              <a:endParaRPr b="0" lang="en-IN" sz="3690" spc="-1" strike="noStrike">
                <a:latin typeface="Arial"/>
              </a:endParaRPr>
            </a:p>
          </p:txBody>
        </p:sp>
      </p:grpSp>
      <p:sp>
        <p:nvSpPr>
          <p:cNvPr id="167" name="Text Box 7"/>
          <p:cNvSpPr/>
          <p:nvPr/>
        </p:nvSpPr>
        <p:spPr>
          <a:xfrm>
            <a:off x="3490200" y="1248840"/>
            <a:ext cx="7328520" cy="7747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0520" rIns="110520" tIns="55440" bIns="55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360" spc="-1" strike="noStrike">
                <a:solidFill>
                  <a:srgbClr val="ff0000"/>
                </a:solidFill>
                <a:latin typeface="Cambria"/>
                <a:ea typeface="Cambria"/>
              </a:rPr>
              <a:t>The 7 bridges of Königsberg</a:t>
            </a:r>
            <a:endParaRPr b="0" lang="en-IN" sz="43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297368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535" name="Picture 3" descr=""/>
          <p:cNvPicPr/>
          <p:nvPr/>
        </p:nvPicPr>
        <p:blipFill>
          <a:blip r:embed="rId2"/>
          <a:stretch/>
        </p:blipFill>
        <p:spPr>
          <a:xfrm>
            <a:off x="1765080" y="1727640"/>
            <a:ext cx="11302560" cy="7320600"/>
          </a:xfrm>
          <a:prstGeom prst="rect">
            <a:avLst/>
          </a:prstGeom>
          <a:ln w="0">
            <a:noFill/>
          </a:ln>
        </p:spPr>
      </p:pic>
      <p:sp>
        <p:nvSpPr>
          <p:cNvPr id="536" name="Rectangle 4"/>
          <p:cNvSpPr/>
          <p:nvPr/>
        </p:nvSpPr>
        <p:spPr>
          <a:xfrm>
            <a:off x="1346040" y="405360"/>
            <a:ext cx="1231308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How to find  Eulerian path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9875C6C3-4162-4A6D-A88C-BD34D995C4CC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621000"/>
            <a:ext cx="1297368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38" name="Rectangle 4"/>
          <p:cNvSpPr/>
          <p:nvPr/>
        </p:nvSpPr>
        <p:spPr>
          <a:xfrm>
            <a:off x="1346040" y="405360"/>
            <a:ext cx="1231308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How to find  Eulerian path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539" name="Picture 3" descr=""/>
          <p:cNvPicPr/>
          <p:nvPr/>
        </p:nvPicPr>
        <p:blipFill>
          <a:blip r:embed="rId2"/>
          <a:stretch/>
        </p:blipFill>
        <p:spPr>
          <a:xfrm>
            <a:off x="2914920" y="1991880"/>
            <a:ext cx="10251720" cy="68158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1B974BC9-7EAE-43E8-B3C6-AE8D58CC0C51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Picture 3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682920" y="719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41" name="Title 1"/>
          <p:cNvSpPr/>
          <p:nvPr/>
        </p:nvSpPr>
        <p:spPr>
          <a:xfrm>
            <a:off x="682920" y="234360"/>
            <a:ext cx="1375308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Path Length (Structural Characterization)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42" name="TextBox 1"/>
          <p:cNvSpPr/>
          <p:nvPr/>
        </p:nvSpPr>
        <p:spPr>
          <a:xfrm>
            <a:off x="1295640" y="1871640"/>
            <a:ext cx="8163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0000"/>
                </a:solidFill>
                <a:latin typeface="Cambria"/>
                <a:ea typeface="Cambria"/>
              </a:rPr>
              <a:t>Physical distance vs Network Distance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43" name="TextBox 4"/>
          <p:cNvSpPr/>
          <p:nvPr/>
        </p:nvSpPr>
        <p:spPr>
          <a:xfrm>
            <a:off x="1308600" y="3190680"/>
            <a:ext cx="12580200" cy="25268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Physical distance plays a key role in determining the interactions between the components of physical systems.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For example, the distance between two atoms in a crystal or between two galaxies in the universe determines the forces that act between them.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3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682920" y="719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45" name="Title 1"/>
          <p:cNvSpPr/>
          <p:nvPr/>
        </p:nvSpPr>
        <p:spPr>
          <a:xfrm>
            <a:off x="722160" y="326160"/>
            <a:ext cx="1375308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Path Length (Structural Characterization)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46" name="TextBox 1"/>
          <p:cNvSpPr/>
          <p:nvPr/>
        </p:nvSpPr>
        <p:spPr>
          <a:xfrm>
            <a:off x="1295640" y="1871640"/>
            <a:ext cx="816372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ff0000"/>
                </a:solidFill>
                <a:latin typeface="Cambria"/>
                <a:ea typeface="Cambria"/>
              </a:rPr>
              <a:t>Physical distance vs Network Distance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47" name="TextBox 4"/>
          <p:cNvSpPr/>
          <p:nvPr/>
        </p:nvSpPr>
        <p:spPr>
          <a:xfrm>
            <a:off x="1308600" y="3190680"/>
            <a:ext cx="12580200" cy="25268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Physical distance plays a key role in determining the interactions between the components of physical systems.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For example, the distance between two atoms in a crystal or between two galaxies in the universe determines the forces that act between them.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548" name="TextBox 5"/>
          <p:cNvSpPr/>
          <p:nvPr/>
        </p:nvSpPr>
        <p:spPr>
          <a:xfrm>
            <a:off x="1279800" y="6552000"/>
            <a:ext cx="12580200" cy="1551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In networks distance is a challenging concept. Indeed, what is the distance between two webpages, or between two individuals who do not know each other? The physical distance is not relevant here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Picture 3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682920" y="719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50" name="Title 1"/>
          <p:cNvSpPr/>
          <p:nvPr/>
        </p:nvSpPr>
        <p:spPr>
          <a:xfrm>
            <a:off x="664560" y="359280"/>
            <a:ext cx="1375308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Shortest Paths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551" name="Picture 6" descr=""/>
          <p:cNvPicPr/>
          <p:nvPr/>
        </p:nvPicPr>
        <p:blipFill>
          <a:blip r:embed="rId2"/>
          <a:stretch/>
        </p:blipFill>
        <p:spPr>
          <a:xfrm>
            <a:off x="9511560" y="1666440"/>
            <a:ext cx="4735080" cy="5400360"/>
          </a:xfrm>
          <a:prstGeom prst="rect">
            <a:avLst/>
          </a:prstGeom>
          <a:ln w="0">
            <a:noFill/>
          </a:ln>
        </p:spPr>
      </p:pic>
      <p:sp>
        <p:nvSpPr>
          <p:cNvPr id="552" name="TextBox 8"/>
          <p:cNvSpPr/>
          <p:nvPr/>
        </p:nvSpPr>
        <p:spPr>
          <a:xfrm>
            <a:off x="692280" y="2807640"/>
            <a:ext cx="8568720" cy="28328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The shortest path between nodes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 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and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j 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is the path with the fewest number of links The shortest path is often called the distance between nodes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 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and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j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, and is denoted by , or simply </a:t>
            </a:r>
            <a:r>
              <a:rPr b="0" i="1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d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.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53" name="Oval 10"/>
          <p:cNvSpPr/>
          <p:nvPr/>
        </p:nvSpPr>
        <p:spPr>
          <a:xfrm>
            <a:off x="9683640" y="1943640"/>
            <a:ext cx="647640" cy="503640"/>
          </a:xfrm>
          <a:prstGeom prst="ellipse">
            <a:avLst/>
          </a:prstGeom>
          <a:solidFill>
            <a:schemeClr val="bg1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TextBox 11"/>
          <p:cNvSpPr/>
          <p:nvPr/>
        </p:nvSpPr>
        <p:spPr>
          <a:xfrm>
            <a:off x="911520" y="914364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Picture 1" descr="Network Technology Background"/>
          <p:cNvPicPr/>
          <p:nvPr/>
        </p:nvPicPr>
        <p:blipFill>
          <a:blip r:embed="rId1">
            <a:lum bright="70000" contrast="-70000"/>
            <a:alphaModFix amt="60000"/>
          </a:blip>
          <a:srcRect l="0" t="0" r="-2" b="3428"/>
          <a:stretch/>
        </p:blipFill>
        <p:spPr>
          <a:xfrm>
            <a:off x="682920" y="719280"/>
            <a:ext cx="13393080" cy="8947440"/>
          </a:xfrm>
          <a:prstGeom prst="rect">
            <a:avLst/>
          </a:prstGeom>
          <a:ln w="0">
            <a:noFill/>
          </a:ln>
          <a:effectLst>
            <a:outerShdw algn="tl" blurRad="29196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556" name="Text Box 3"/>
          <p:cNvSpPr/>
          <p:nvPr/>
        </p:nvSpPr>
        <p:spPr>
          <a:xfrm>
            <a:off x="5042520" y="2270160"/>
            <a:ext cx="9347040" cy="670356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40000"/>
              </a:lnSpc>
              <a:buNone/>
            </a:pPr>
            <a:r>
              <a:rPr b="0" lang="en-US" sz="259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i="1" lang="en-US" sz="2590" spc="-1" strike="noStrike">
                <a:solidFill>
                  <a:srgbClr val="ff0000"/>
                </a:solidFill>
                <a:latin typeface="Arial"/>
              </a:rPr>
              <a:t>distance (shortest path, geodesic path) </a:t>
            </a:r>
            <a:r>
              <a:rPr b="0" lang="en-US" sz="2590" spc="-1" strike="noStrike">
                <a:solidFill>
                  <a:srgbClr val="000000"/>
                </a:solidFill>
                <a:latin typeface="Arial"/>
              </a:rPr>
              <a:t>between two nodes is defined as the number of edges along the shortest path connecting them.</a:t>
            </a:r>
            <a:endParaRPr b="0" lang="en-IN" sz="259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endParaRPr b="0" lang="en-IN" sz="259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r>
              <a:rPr b="0" lang="en-US" sz="2590" spc="-1" strike="noStrike">
                <a:solidFill>
                  <a:srgbClr val="000000"/>
                </a:solidFill>
                <a:latin typeface="Arial"/>
              </a:rPr>
              <a:t>*If the two nodes are disconnected, the distance is infinity.</a:t>
            </a:r>
            <a:endParaRPr b="0" lang="en-IN" sz="259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endParaRPr b="0" lang="en-IN" sz="259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endParaRPr b="0" lang="en-IN" sz="259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r>
              <a:rPr b="0" lang="en-US" sz="2590" spc="-1" strike="noStrike">
                <a:solidFill>
                  <a:srgbClr val="000000"/>
                </a:solidFill>
                <a:latin typeface="Arial"/>
              </a:rPr>
              <a:t>In </a:t>
            </a:r>
            <a:r>
              <a:rPr b="0" lang="en-US" sz="2590" spc="-1" strike="noStrike">
                <a:solidFill>
                  <a:srgbClr val="ff0000"/>
                </a:solidFill>
                <a:latin typeface="Arial"/>
              </a:rPr>
              <a:t>directed graphs </a:t>
            </a:r>
            <a:r>
              <a:rPr b="0" lang="en-US" sz="2590" spc="-1" strike="noStrike">
                <a:solidFill>
                  <a:srgbClr val="000000"/>
                </a:solidFill>
                <a:latin typeface="Arial"/>
              </a:rPr>
              <a:t>each path needs to follow the direction of the arrows.</a:t>
            </a:r>
            <a:endParaRPr b="0" lang="en-IN" sz="2590" spc="-1" strike="noStrike">
              <a:latin typeface="Arial"/>
            </a:endParaRPr>
          </a:p>
          <a:p>
            <a:pPr>
              <a:lnSpc>
                <a:spcPct val="140000"/>
              </a:lnSpc>
              <a:buNone/>
            </a:pPr>
            <a:r>
              <a:rPr b="0" lang="en-US" sz="2590" spc="-1" strike="noStrike">
                <a:solidFill>
                  <a:srgbClr val="000000"/>
                </a:solidFill>
                <a:latin typeface="Arial"/>
              </a:rPr>
              <a:t>Thus in a digraph the distance from node A to B (on an AB path) is generally different from the distance from node B to A (on a BCA path).</a:t>
            </a:r>
            <a:endParaRPr b="0" lang="en-IN" sz="2590" spc="-1" strike="noStrike">
              <a:latin typeface="Arial"/>
            </a:endParaRPr>
          </a:p>
        </p:txBody>
      </p:sp>
      <p:sp>
        <p:nvSpPr>
          <p:cNvPr id="557" name="Subtitle 2"/>
          <p:cNvSpPr/>
          <p:nvPr/>
        </p:nvSpPr>
        <p:spPr>
          <a:xfrm>
            <a:off x="682920" y="1033560"/>
            <a:ext cx="14076000" cy="676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normAutofit/>
          </a:bodyPr>
          <a:p>
            <a:pPr>
              <a:lnSpc>
                <a:spcPct val="100000"/>
              </a:lnSpc>
              <a:spcBef>
                <a:spcPts val="646"/>
              </a:spcBef>
              <a:buNone/>
            </a:pPr>
            <a:r>
              <a:rPr b="1" lang="en-US" sz="3230" spc="-1" strike="noStrike">
                <a:solidFill>
                  <a:srgbClr val="0000ff"/>
                </a:solidFill>
                <a:latin typeface="Cambria"/>
                <a:ea typeface="Cambria"/>
              </a:rPr>
              <a:t>DISTANCE IN A GRAPH        </a:t>
            </a:r>
            <a:r>
              <a:rPr b="1" lang="en-US" sz="2590" spc="-1" strike="noStrike">
                <a:solidFill>
                  <a:srgbClr val="0000ff"/>
                </a:solidFill>
                <a:latin typeface="Cambria"/>
                <a:ea typeface="Cambria"/>
              </a:rPr>
              <a:t>Shortest Path, Geodesic Path</a:t>
            </a:r>
            <a:endParaRPr b="0" lang="en-IN" sz="2590" spc="-1" strike="noStrike">
              <a:latin typeface="Arial"/>
            </a:endParaRPr>
          </a:p>
        </p:txBody>
      </p:sp>
      <p:sp>
        <p:nvSpPr>
          <p:cNvPr id="558" name="Subtitle 2"/>
          <p:cNvSpPr/>
          <p:nvPr/>
        </p:nvSpPr>
        <p:spPr>
          <a:xfrm flipH="1">
            <a:off x="5091840" y="1033560"/>
            <a:ext cx="73440" cy="676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AutoShape 9"/>
          <p:cNvSpPr/>
          <p:nvPr/>
        </p:nvSpPr>
        <p:spPr>
          <a:xfrm>
            <a:off x="1395360" y="6717960"/>
            <a:ext cx="259560" cy="1374120"/>
          </a:xfrm>
          <a:prstGeom prst="octagon">
            <a:avLst>
              <a:gd name="adj" fmla="val 29287"/>
            </a:avLst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Oval 10"/>
          <p:cNvSpPr/>
          <p:nvPr/>
        </p:nvSpPr>
        <p:spPr>
          <a:xfrm>
            <a:off x="1894320" y="7255440"/>
            <a:ext cx="236520" cy="2365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1" name="Oval 11"/>
          <p:cNvSpPr/>
          <p:nvPr/>
        </p:nvSpPr>
        <p:spPr>
          <a:xfrm>
            <a:off x="824400" y="8286120"/>
            <a:ext cx="236520" cy="2365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2" name="Oval 12"/>
          <p:cNvSpPr/>
          <p:nvPr/>
        </p:nvSpPr>
        <p:spPr>
          <a:xfrm>
            <a:off x="3462840" y="6597000"/>
            <a:ext cx="236520" cy="2365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" name="Oval 13"/>
          <p:cNvSpPr/>
          <p:nvPr/>
        </p:nvSpPr>
        <p:spPr>
          <a:xfrm>
            <a:off x="3665160" y="8166240"/>
            <a:ext cx="236520" cy="2365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" name="Straight Arrow Connector 17"/>
          <p:cNvSpPr/>
          <p:nvPr/>
        </p:nvSpPr>
        <p:spPr>
          <a:xfrm rot="5400000">
            <a:off x="1046520" y="7438320"/>
            <a:ext cx="862920" cy="90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65" name="Straight Arrow Connector 18"/>
          <p:cNvSpPr/>
          <p:nvPr/>
        </p:nvSpPr>
        <p:spPr>
          <a:xfrm flipH="1" flipV="1" rot="5400000">
            <a:off x="2492640" y="6318720"/>
            <a:ext cx="574200" cy="136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66" name="Straight Arrow Connector 19"/>
          <p:cNvSpPr/>
          <p:nvPr/>
        </p:nvSpPr>
        <p:spPr>
          <a:xfrm flipH="1" rot="16200000">
            <a:off x="3015720" y="7398720"/>
            <a:ext cx="1332000" cy="2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67" name="Straight Arrow Connector 20"/>
          <p:cNvSpPr/>
          <p:nvPr/>
        </p:nvSpPr>
        <p:spPr>
          <a:xfrm rot="10800000">
            <a:off x="2131560" y="7374240"/>
            <a:ext cx="1533600" cy="9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arrow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68" name="Rectangle 2"/>
          <p:cNvSpPr/>
          <p:nvPr/>
        </p:nvSpPr>
        <p:spPr>
          <a:xfrm>
            <a:off x="744480" y="8509320"/>
            <a:ext cx="396360" cy="29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51120" tIns="0" bIns="0" anchor="t">
            <a:spAutoFit/>
          </a:bodyPr>
          <a:p>
            <a:pPr marL="50400" algn="ctr">
              <a:lnSpc>
                <a:spcPct val="100000"/>
              </a:lnSpc>
              <a:buNone/>
            </a:pPr>
            <a:r>
              <a:rPr b="1" lang="en-US" sz="1940" spc="-1" strike="noStrike">
                <a:solidFill>
                  <a:srgbClr val="000000"/>
                </a:solidFill>
                <a:latin typeface="Arial"/>
                <a:ea typeface="Trebuchet MS"/>
              </a:rPr>
              <a:t>D</a:t>
            </a:r>
            <a:endParaRPr b="0" lang="en-IN" sz="1940" spc="-1" strike="noStrike">
              <a:latin typeface="Arial"/>
            </a:endParaRPr>
          </a:p>
        </p:txBody>
      </p:sp>
      <p:sp>
        <p:nvSpPr>
          <p:cNvPr id="569" name="Rectangle 2"/>
          <p:cNvSpPr/>
          <p:nvPr/>
        </p:nvSpPr>
        <p:spPr>
          <a:xfrm>
            <a:off x="3819600" y="8303040"/>
            <a:ext cx="396360" cy="29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51120" tIns="0" bIns="0" anchor="t">
            <a:spAutoFit/>
          </a:bodyPr>
          <a:p>
            <a:pPr marL="50400" algn="ctr">
              <a:lnSpc>
                <a:spcPct val="100000"/>
              </a:lnSpc>
              <a:buNone/>
            </a:pPr>
            <a:r>
              <a:rPr b="1" lang="en-US" sz="1940" spc="-1" strike="noStrike">
                <a:solidFill>
                  <a:srgbClr val="000000"/>
                </a:solidFill>
                <a:latin typeface="Arial"/>
                <a:ea typeface="Trebuchet MS"/>
              </a:rPr>
              <a:t>C</a:t>
            </a:r>
            <a:endParaRPr b="0" lang="en-IN" sz="1940" spc="-1" strike="noStrike">
              <a:latin typeface="Arial"/>
            </a:endParaRPr>
          </a:p>
        </p:txBody>
      </p:sp>
      <p:sp>
        <p:nvSpPr>
          <p:cNvPr id="570" name="Rectangle 2"/>
          <p:cNvSpPr/>
          <p:nvPr/>
        </p:nvSpPr>
        <p:spPr>
          <a:xfrm>
            <a:off x="1828080" y="6961320"/>
            <a:ext cx="396360" cy="29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51120" tIns="0" bIns="0" anchor="t">
            <a:spAutoFit/>
          </a:bodyPr>
          <a:p>
            <a:pPr marL="50400" algn="ctr">
              <a:lnSpc>
                <a:spcPct val="100000"/>
              </a:lnSpc>
              <a:buNone/>
            </a:pPr>
            <a:r>
              <a:rPr b="1" lang="en-US" sz="1940" spc="-1" strike="noStrike">
                <a:solidFill>
                  <a:srgbClr val="000000"/>
                </a:solidFill>
                <a:latin typeface="Arial"/>
                <a:ea typeface="Trebuchet MS"/>
              </a:rPr>
              <a:t>A</a:t>
            </a:r>
            <a:endParaRPr b="0" lang="en-IN" sz="1940" spc="-1" strike="noStrike">
              <a:latin typeface="Arial"/>
            </a:endParaRPr>
          </a:p>
        </p:txBody>
      </p:sp>
      <p:sp>
        <p:nvSpPr>
          <p:cNvPr id="571" name="Rectangle 2"/>
          <p:cNvSpPr/>
          <p:nvPr/>
        </p:nvSpPr>
        <p:spPr>
          <a:xfrm>
            <a:off x="3615120" y="6384960"/>
            <a:ext cx="396360" cy="29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51120" tIns="0" bIns="0" anchor="t">
            <a:spAutoFit/>
          </a:bodyPr>
          <a:p>
            <a:pPr marL="50400" algn="ctr">
              <a:lnSpc>
                <a:spcPct val="100000"/>
              </a:lnSpc>
              <a:buNone/>
            </a:pPr>
            <a:r>
              <a:rPr b="1" lang="en-US" sz="1940" spc="-1" strike="noStrike">
                <a:solidFill>
                  <a:srgbClr val="000000"/>
                </a:solidFill>
                <a:latin typeface="Arial"/>
                <a:ea typeface="Trebuchet MS"/>
              </a:rPr>
              <a:t>B</a:t>
            </a:r>
            <a:endParaRPr b="0" lang="en-IN" sz="1940" spc="-1" strike="noStrike">
              <a:latin typeface="Arial"/>
            </a:endParaRPr>
          </a:p>
        </p:txBody>
      </p:sp>
      <p:sp>
        <p:nvSpPr>
          <p:cNvPr id="572" name="AutoShape 9"/>
          <p:cNvSpPr/>
          <p:nvPr/>
        </p:nvSpPr>
        <p:spPr>
          <a:xfrm>
            <a:off x="1442880" y="2890080"/>
            <a:ext cx="259560" cy="1374120"/>
          </a:xfrm>
          <a:prstGeom prst="octagon">
            <a:avLst>
              <a:gd name="adj" fmla="val 29287"/>
            </a:avLst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Oval 37"/>
          <p:cNvSpPr/>
          <p:nvPr/>
        </p:nvSpPr>
        <p:spPr>
          <a:xfrm>
            <a:off x="1941840" y="3427560"/>
            <a:ext cx="236520" cy="2365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Oval 38"/>
          <p:cNvSpPr/>
          <p:nvPr/>
        </p:nvSpPr>
        <p:spPr>
          <a:xfrm>
            <a:off x="872280" y="4458240"/>
            <a:ext cx="236520" cy="2365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Oval 39"/>
          <p:cNvSpPr/>
          <p:nvPr/>
        </p:nvSpPr>
        <p:spPr>
          <a:xfrm>
            <a:off x="3510360" y="2769120"/>
            <a:ext cx="236520" cy="2365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Oval 40"/>
          <p:cNvSpPr/>
          <p:nvPr/>
        </p:nvSpPr>
        <p:spPr>
          <a:xfrm>
            <a:off x="3712680" y="4338720"/>
            <a:ext cx="236520" cy="2365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Rectangle 2"/>
          <p:cNvSpPr/>
          <p:nvPr/>
        </p:nvSpPr>
        <p:spPr>
          <a:xfrm>
            <a:off x="792000" y="4681800"/>
            <a:ext cx="396360" cy="29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51120" tIns="0" bIns="0" anchor="t">
            <a:spAutoFit/>
          </a:bodyPr>
          <a:p>
            <a:pPr marL="50400" algn="ctr">
              <a:lnSpc>
                <a:spcPct val="100000"/>
              </a:lnSpc>
              <a:buNone/>
            </a:pPr>
            <a:r>
              <a:rPr b="1" lang="en-US" sz="1940" spc="-1" strike="noStrike">
                <a:solidFill>
                  <a:srgbClr val="000000"/>
                </a:solidFill>
                <a:latin typeface="Arial"/>
                <a:ea typeface="Trebuchet MS"/>
              </a:rPr>
              <a:t>D</a:t>
            </a:r>
            <a:endParaRPr b="0" lang="en-IN" sz="1940" spc="-1" strike="noStrike">
              <a:latin typeface="Arial"/>
            </a:endParaRPr>
          </a:p>
        </p:txBody>
      </p:sp>
      <p:sp>
        <p:nvSpPr>
          <p:cNvPr id="578" name="Rectangle 2"/>
          <p:cNvSpPr/>
          <p:nvPr/>
        </p:nvSpPr>
        <p:spPr>
          <a:xfrm>
            <a:off x="3867120" y="4475160"/>
            <a:ext cx="396360" cy="29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51120" tIns="0" bIns="0" anchor="t">
            <a:spAutoFit/>
          </a:bodyPr>
          <a:p>
            <a:pPr marL="50400" algn="ctr">
              <a:lnSpc>
                <a:spcPct val="100000"/>
              </a:lnSpc>
              <a:buNone/>
            </a:pPr>
            <a:r>
              <a:rPr b="1" lang="en-US" sz="1940" spc="-1" strike="noStrike">
                <a:solidFill>
                  <a:srgbClr val="000000"/>
                </a:solidFill>
                <a:latin typeface="Arial"/>
                <a:ea typeface="Trebuchet MS"/>
              </a:rPr>
              <a:t>C</a:t>
            </a:r>
            <a:endParaRPr b="0" lang="en-IN" sz="1940" spc="-1" strike="noStrike">
              <a:latin typeface="Arial"/>
            </a:endParaRPr>
          </a:p>
        </p:txBody>
      </p:sp>
      <p:sp>
        <p:nvSpPr>
          <p:cNvPr id="579" name="Rectangle 2"/>
          <p:cNvSpPr/>
          <p:nvPr/>
        </p:nvSpPr>
        <p:spPr>
          <a:xfrm>
            <a:off x="1875600" y="3133440"/>
            <a:ext cx="396360" cy="29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51120" tIns="0" bIns="0" anchor="t">
            <a:spAutoFit/>
          </a:bodyPr>
          <a:p>
            <a:pPr marL="50400" algn="ctr">
              <a:lnSpc>
                <a:spcPct val="100000"/>
              </a:lnSpc>
              <a:buNone/>
            </a:pPr>
            <a:r>
              <a:rPr b="1" lang="en-US" sz="1940" spc="-1" strike="noStrike">
                <a:solidFill>
                  <a:srgbClr val="000000"/>
                </a:solidFill>
                <a:latin typeface="Arial"/>
                <a:ea typeface="Trebuchet MS"/>
              </a:rPr>
              <a:t>A</a:t>
            </a:r>
            <a:endParaRPr b="0" lang="en-IN" sz="1940" spc="-1" strike="noStrike">
              <a:latin typeface="Arial"/>
            </a:endParaRPr>
          </a:p>
        </p:txBody>
      </p:sp>
      <p:sp>
        <p:nvSpPr>
          <p:cNvPr id="580" name="Rectangle 2"/>
          <p:cNvSpPr/>
          <p:nvPr/>
        </p:nvSpPr>
        <p:spPr>
          <a:xfrm>
            <a:off x="3662640" y="2557080"/>
            <a:ext cx="396360" cy="295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51120" tIns="0" bIns="0" anchor="t">
            <a:spAutoFit/>
          </a:bodyPr>
          <a:p>
            <a:pPr marL="50400" algn="ctr">
              <a:lnSpc>
                <a:spcPct val="100000"/>
              </a:lnSpc>
              <a:buNone/>
            </a:pPr>
            <a:r>
              <a:rPr b="1" lang="en-US" sz="1940" spc="-1" strike="noStrike">
                <a:solidFill>
                  <a:srgbClr val="000000"/>
                </a:solidFill>
                <a:latin typeface="Arial"/>
                <a:ea typeface="Trebuchet MS"/>
              </a:rPr>
              <a:t>B</a:t>
            </a:r>
            <a:endParaRPr b="0" lang="en-IN" sz="1940" spc="-1" strike="noStrike">
              <a:latin typeface="Arial"/>
            </a:endParaRPr>
          </a:p>
        </p:txBody>
      </p:sp>
      <p:sp>
        <p:nvSpPr>
          <p:cNvPr id="581" name="Straight Connector 50"/>
          <p:cNvSpPr/>
          <p:nvPr/>
        </p:nvSpPr>
        <p:spPr>
          <a:xfrm flipV="1">
            <a:off x="1074240" y="3629880"/>
            <a:ext cx="902160" cy="86292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2" name="Straight Connector 51"/>
          <p:cNvSpPr/>
          <p:nvPr/>
        </p:nvSpPr>
        <p:spPr>
          <a:xfrm flipV="1">
            <a:off x="2178720" y="2971440"/>
            <a:ext cx="1366200" cy="5745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3" name="Straight Connector 54"/>
          <p:cNvSpPr/>
          <p:nvPr/>
        </p:nvSpPr>
        <p:spPr>
          <a:xfrm flipH="1" flipV="1">
            <a:off x="3628800" y="3006000"/>
            <a:ext cx="202320" cy="1332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4" name="Straight Connector 57"/>
          <p:cNvSpPr/>
          <p:nvPr/>
        </p:nvSpPr>
        <p:spPr>
          <a:xfrm>
            <a:off x="2144160" y="3629880"/>
            <a:ext cx="1603080" cy="74304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" name="TextBox 3"/>
          <p:cNvSpPr/>
          <p:nvPr/>
        </p:nvSpPr>
        <p:spPr>
          <a:xfrm>
            <a:off x="10454400" y="9503640"/>
            <a:ext cx="4181400" cy="3110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50" spc="-1" strike="noStrike">
                <a:solidFill>
                  <a:srgbClr val="bfbfbf"/>
                </a:solidFill>
                <a:latin typeface="Arial"/>
                <a:ea typeface="Arial"/>
              </a:rPr>
              <a:t>Network Science: Graph Theory</a:t>
            </a:r>
            <a:r>
              <a:rPr b="0" i="1" lang="en-US" sz="970" spc="-1" strike="noStrike">
                <a:solidFill>
                  <a:srgbClr val="bfbfbf"/>
                </a:solidFill>
                <a:latin typeface="Arial"/>
                <a:ea typeface="Arial"/>
              </a:rPr>
              <a:t>   2012</a:t>
            </a:r>
            <a:endParaRPr b="0" lang="en-IN" sz="9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Picture 3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28520" y="719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87" name="PlaceHolder 1"/>
          <p:cNvSpPr>
            <a:spLocks noGrp="1"/>
          </p:cNvSpPr>
          <p:nvPr>
            <p:ph type="subTitle"/>
          </p:nvPr>
        </p:nvSpPr>
        <p:spPr>
          <a:xfrm>
            <a:off x="2190600" y="3324240"/>
            <a:ext cx="5534280" cy="5188320"/>
          </a:xfrm>
          <a:prstGeom prst="rect">
            <a:avLst/>
          </a:prstGeom>
          <a:solidFill>
            <a:srgbClr val="ffffff"/>
          </a:solidFill>
          <a:ln w="25560">
            <a:solidFill>
              <a:srgbClr val="c0504d"/>
            </a:solidFill>
            <a:round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646"/>
              </a:spcBef>
              <a:buNone/>
              <a:tabLst>
                <a:tab algn="l" pos="0"/>
              </a:tabLst>
            </a:pPr>
            <a:r>
              <a:rPr b="1" lang="en-IN" sz="323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en-IN" sz="323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0     1     0     0     0     0     0     0     0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1     0     1     0     0     1     0     0     0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0     1     0     1     0     0     1     0     0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0     0     1     0     1     0     0     0     0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0     0     0     1     0     0     0     0     1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0     1     0     0     0     0     1     0     0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0     0     1     0     0     1     0     1     0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0     0     0     0     0     0     1     0     1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1" i="1" lang="en-IN" sz="2590" spc="-1" strike="noStrike">
                <a:solidFill>
                  <a:srgbClr val="000000"/>
                </a:solidFill>
                <a:latin typeface="Calibri"/>
              </a:rPr>
              <a:t>0     0     0     0     1     0     0     1     0</a:t>
            </a:r>
            <a:endParaRPr b="0" lang="en-IN" sz="259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16"/>
              </a:spcBef>
              <a:buNone/>
              <a:tabLst>
                <a:tab algn="l" pos="0"/>
              </a:tabLst>
            </a:pPr>
            <a:endParaRPr b="0" lang="en-IN" sz="2590" spc="-1" strike="noStrike">
              <a:latin typeface="Arial"/>
            </a:endParaRPr>
          </a:p>
        </p:txBody>
      </p:sp>
      <p:sp>
        <p:nvSpPr>
          <p:cNvPr id="588" name="Rectangle 16"/>
          <p:cNvSpPr/>
          <p:nvPr/>
        </p:nvSpPr>
        <p:spPr>
          <a:xfrm>
            <a:off x="2421360" y="2747880"/>
            <a:ext cx="488772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59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2590" spc="-1" strike="noStrike">
                <a:solidFill>
                  <a:srgbClr val="ff0000"/>
                </a:solidFill>
                <a:latin typeface="Calibri"/>
              </a:rPr>
              <a:t>1     2     3     4     5     6     7     8     9</a:t>
            </a:r>
            <a:endParaRPr b="0" lang="en-IN" sz="2590" spc="-1" strike="noStrike">
              <a:latin typeface="Arial"/>
            </a:endParaRPr>
          </a:p>
        </p:txBody>
      </p:sp>
      <p:sp>
        <p:nvSpPr>
          <p:cNvPr id="589" name="Rectangle 22"/>
          <p:cNvSpPr/>
          <p:nvPr/>
        </p:nvSpPr>
        <p:spPr>
          <a:xfrm rot="5400000">
            <a:off x="-587880" y="5446080"/>
            <a:ext cx="44964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59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590" spc="-1" strike="noStrike">
                <a:solidFill>
                  <a:srgbClr val="ff0000"/>
                </a:solidFill>
                <a:latin typeface="Calibri"/>
              </a:rPr>
              <a:t>1 </a:t>
            </a:r>
            <a:r>
              <a:rPr b="1" i="1" lang="en-IN" sz="2590" spc="-1" strike="noStrike">
                <a:solidFill>
                  <a:srgbClr val="ff0000"/>
                </a:solidFill>
                <a:latin typeface="Calibri"/>
              </a:rPr>
              <a:t>   2    3    4    5    6    7    8     9</a:t>
            </a:r>
            <a:endParaRPr b="0" lang="en-IN" sz="2590" spc="-1" strike="noStrike">
              <a:latin typeface="Arial"/>
            </a:endParaRPr>
          </a:p>
        </p:txBody>
      </p:sp>
      <p:pic>
        <p:nvPicPr>
          <p:cNvPr id="590" name="Picture 3" descr="C:\Users\Dr S K Dana\Desktop\mat_simple.jpg"/>
          <p:cNvPicPr/>
          <p:nvPr/>
        </p:nvPicPr>
        <p:blipFill>
          <a:blip r:embed="rId2"/>
          <a:stretch/>
        </p:blipFill>
        <p:spPr>
          <a:xfrm>
            <a:off x="7868880" y="1710000"/>
            <a:ext cx="6889680" cy="7362720"/>
          </a:xfrm>
          <a:prstGeom prst="rect">
            <a:avLst/>
          </a:prstGeom>
          <a:ln w="0">
            <a:noFill/>
          </a:ln>
        </p:spPr>
      </p:pic>
      <p:sp>
        <p:nvSpPr>
          <p:cNvPr id="591" name="Title 10"/>
          <p:cNvSpPr/>
          <p:nvPr/>
        </p:nvSpPr>
        <p:spPr>
          <a:xfrm>
            <a:off x="2190600" y="2007360"/>
            <a:ext cx="4752000" cy="750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ff"/>
                </a:solidFill>
                <a:latin typeface="Cambria"/>
                <a:ea typeface="Cambria"/>
              </a:rPr>
              <a:t>Adjacency matrix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592" name="TextBox 4"/>
          <p:cNvSpPr/>
          <p:nvPr/>
        </p:nvSpPr>
        <p:spPr>
          <a:xfrm>
            <a:off x="679320" y="904788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741477CE-2E19-41A2-90C4-50EFB5CD2FDB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icture 3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682920" y="719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94" name="Title 1"/>
          <p:cNvSpPr/>
          <p:nvPr/>
        </p:nvSpPr>
        <p:spPr>
          <a:xfrm>
            <a:off x="664560" y="306360"/>
            <a:ext cx="1375308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Diameter, Average Pathlength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95" name="Oval 10"/>
          <p:cNvSpPr/>
          <p:nvPr/>
        </p:nvSpPr>
        <p:spPr>
          <a:xfrm>
            <a:off x="9683640" y="1943640"/>
            <a:ext cx="647640" cy="503640"/>
          </a:xfrm>
          <a:prstGeom prst="ellipse">
            <a:avLst/>
          </a:prstGeom>
          <a:solidFill>
            <a:schemeClr val="bg1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6" name="Picture 2" descr=""/>
          <p:cNvPicPr/>
          <p:nvPr/>
        </p:nvPicPr>
        <p:blipFill>
          <a:blip r:embed="rId2"/>
          <a:stretch/>
        </p:blipFill>
        <p:spPr>
          <a:xfrm>
            <a:off x="687960" y="1994400"/>
            <a:ext cx="13735080" cy="309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icture 3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682920" y="7192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98" name="Title 1"/>
          <p:cNvSpPr/>
          <p:nvPr/>
        </p:nvSpPr>
        <p:spPr>
          <a:xfrm>
            <a:off x="664560" y="306360"/>
            <a:ext cx="13753080" cy="1274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Diameter, Average Pathlength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99" name="Oval 10"/>
          <p:cNvSpPr/>
          <p:nvPr/>
        </p:nvSpPr>
        <p:spPr>
          <a:xfrm>
            <a:off x="9683640" y="1943640"/>
            <a:ext cx="647640" cy="503640"/>
          </a:xfrm>
          <a:prstGeom prst="ellipse">
            <a:avLst/>
          </a:prstGeom>
          <a:solidFill>
            <a:schemeClr val="bg1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0" name="Picture 2" descr=""/>
          <p:cNvPicPr/>
          <p:nvPr/>
        </p:nvPicPr>
        <p:blipFill>
          <a:blip r:embed="rId2"/>
          <a:stretch/>
        </p:blipFill>
        <p:spPr>
          <a:xfrm>
            <a:off x="687960" y="1994400"/>
            <a:ext cx="13735080" cy="3096000"/>
          </a:xfrm>
          <a:prstGeom prst="rect">
            <a:avLst/>
          </a:prstGeom>
          <a:ln w="0">
            <a:noFill/>
          </a:ln>
        </p:spPr>
      </p:pic>
      <p:pic>
        <p:nvPicPr>
          <p:cNvPr id="601" name="Picture 4" descr=""/>
          <p:cNvPicPr/>
          <p:nvPr/>
        </p:nvPicPr>
        <p:blipFill>
          <a:blip r:embed="rId3"/>
          <a:stretch/>
        </p:blipFill>
        <p:spPr>
          <a:xfrm>
            <a:off x="693000" y="5090760"/>
            <a:ext cx="13735080" cy="2939040"/>
          </a:xfrm>
          <a:prstGeom prst="rect">
            <a:avLst/>
          </a:prstGeom>
          <a:ln w="0">
            <a:noFill/>
          </a:ln>
        </p:spPr>
      </p:pic>
      <p:pic>
        <p:nvPicPr>
          <p:cNvPr id="602" name="Picture 6" descr=""/>
          <p:cNvPicPr/>
          <p:nvPr/>
        </p:nvPicPr>
        <p:blipFill>
          <a:blip r:embed="rId4"/>
          <a:srcRect l="26159" t="-19220" r="0" b="0"/>
          <a:stretch/>
        </p:blipFill>
        <p:spPr>
          <a:xfrm>
            <a:off x="2554920" y="7859880"/>
            <a:ext cx="2821680" cy="1479600"/>
          </a:xfrm>
          <a:prstGeom prst="rect">
            <a:avLst/>
          </a:prstGeom>
          <a:ln w="0">
            <a:noFill/>
          </a:ln>
        </p:spPr>
      </p:pic>
      <p:sp>
        <p:nvSpPr>
          <p:cNvPr id="603" name="TextBox 7"/>
          <p:cNvSpPr/>
          <p:nvPr/>
        </p:nvSpPr>
        <p:spPr>
          <a:xfrm>
            <a:off x="494640" y="919476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28840" y="1448280"/>
            <a:ext cx="13296960" cy="747972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605" name="Title 10"/>
          <p:cNvSpPr/>
          <p:nvPr/>
        </p:nvSpPr>
        <p:spPr>
          <a:xfrm>
            <a:off x="4417200" y="171720"/>
            <a:ext cx="5986080" cy="1060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ff"/>
                </a:solidFill>
                <a:latin typeface="Cambria"/>
                <a:ea typeface="Cambria"/>
              </a:rPr>
              <a:t>Shortest Path : Additional notes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606" name="Group 8"/>
          <p:cNvGrpSpPr/>
          <p:nvPr/>
        </p:nvGrpSpPr>
        <p:grpSpPr>
          <a:xfrm>
            <a:off x="1402920" y="1253160"/>
            <a:ext cx="11521080" cy="7890480"/>
            <a:chOff x="1402920" y="1253160"/>
            <a:chExt cx="11521080" cy="7890480"/>
          </a:xfrm>
        </p:grpSpPr>
        <p:pic>
          <p:nvPicPr>
            <p:cNvPr id="607" name="Picture 6" descr=""/>
            <p:cNvPicPr/>
            <p:nvPr/>
          </p:nvPicPr>
          <p:blipFill>
            <a:blip r:embed="rId2"/>
            <a:srcRect l="0" t="0" r="0" b="13630"/>
            <a:stretch/>
          </p:blipFill>
          <p:spPr>
            <a:xfrm>
              <a:off x="1402920" y="1253160"/>
              <a:ext cx="11521080" cy="7890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8" name="Rectangle 7"/>
            <p:cNvSpPr/>
            <p:nvPr/>
          </p:nvSpPr>
          <p:spPr>
            <a:xfrm>
              <a:off x="4404240" y="8786520"/>
              <a:ext cx="8326080" cy="3409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79646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</p:grp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84EF2009-086A-4CED-911C-772F68DA8677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3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709920" y="1248840"/>
            <a:ext cx="13651200" cy="767916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69" name="Rectangle 9"/>
          <p:cNvSpPr/>
          <p:nvPr/>
        </p:nvSpPr>
        <p:spPr>
          <a:xfrm>
            <a:off x="2323440" y="8168760"/>
            <a:ext cx="9937080" cy="9748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i="1" lang="en-GB" sz="2910" spc="-1" strike="noStrike">
                <a:solidFill>
                  <a:srgbClr val="000000"/>
                </a:solidFill>
                <a:latin typeface="Times New Roman"/>
              </a:rPr>
              <a:t>The question is whether it is possible to walk with a route that crosses each bridge exactly once? </a:t>
            </a:r>
            <a:endParaRPr b="0" lang="en-IN" sz="2910" spc="-1" strike="noStrike">
              <a:latin typeface="Arial"/>
            </a:endParaRPr>
          </a:p>
        </p:txBody>
      </p:sp>
      <p:pic>
        <p:nvPicPr>
          <p:cNvPr id="170" name="Picture 2" descr="C:\Users\Dr S K Dana\Desktop\konnisberg.jpg"/>
          <p:cNvPicPr/>
          <p:nvPr/>
        </p:nvPicPr>
        <p:blipFill>
          <a:blip r:embed="rId2"/>
          <a:stretch/>
        </p:blipFill>
        <p:spPr>
          <a:xfrm>
            <a:off x="2536560" y="2286720"/>
            <a:ext cx="6721920" cy="5303520"/>
          </a:xfrm>
          <a:prstGeom prst="rect">
            <a:avLst/>
          </a:prstGeom>
          <a:ln w="0">
            <a:noFill/>
          </a:ln>
        </p:spPr>
      </p:pic>
      <p:sp>
        <p:nvSpPr>
          <p:cNvPr id="171" name="TextBox 13"/>
          <p:cNvSpPr/>
          <p:nvPr/>
        </p:nvSpPr>
        <p:spPr>
          <a:xfrm>
            <a:off x="5390640" y="3411000"/>
            <a:ext cx="432000" cy="458280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20" spc="-1" strike="noStrike">
                <a:solidFill>
                  <a:srgbClr val="d73a36"/>
                </a:solidFill>
                <a:latin typeface="Calibri"/>
              </a:rPr>
              <a:t>C</a:t>
            </a:r>
            <a:endParaRPr b="0" lang="en-IN" sz="2420" spc="-1" strike="noStrike">
              <a:latin typeface="Arial"/>
            </a:endParaRPr>
          </a:p>
        </p:txBody>
      </p:sp>
      <p:sp>
        <p:nvSpPr>
          <p:cNvPr id="172" name="TextBox 15"/>
          <p:cNvSpPr/>
          <p:nvPr/>
        </p:nvSpPr>
        <p:spPr>
          <a:xfrm>
            <a:off x="6082200" y="4880880"/>
            <a:ext cx="432000" cy="510840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760" spc="-1" strike="noStrike">
                <a:solidFill>
                  <a:srgbClr val="d73a36"/>
                </a:solidFill>
                <a:latin typeface="Calibri"/>
              </a:rPr>
              <a:t>A</a:t>
            </a:r>
            <a:endParaRPr b="0" lang="en-IN" sz="2760" spc="-1" strike="noStrike">
              <a:latin typeface="Arial"/>
            </a:endParaRPr>
          </a:p>
        </p:txBody>
      </p:sp>
      <p:sp>
        <p:nvSpPr>
          <p:cNvPr id="173" name="TextBox 16"/>
          <p:cNvSpPr/>
          <p:nvPr/>
        </p:nvSpPr>
        <p:spPr>
          <a:xfrm>
            <a:off x="4612320" y="6091560"/>
            <a:ext cx="432000" cy="558360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080" spc="-1" strike="noStrike">
                <a:solidFill>
                  <a:srgbClr val="d73a36"/>
                </a:solidFill>
                <a:latin typeface="Calibri"/>
              </a:rPr>
              <a:t>B</a:t>
            </a:r>
            <a:endParaRPr b="0" lang="en-IN" sz="3080" spc="-1" strike="noStrike">
              <a:latin typeface="Arial"/>
            </a:endParaRPr>
          </a:p>
        </p:txBody>
      </p:sp>
      <p:sp>
        <p:nvSpPr>
          <p:cNvPr id="174" name="TextBox 18"/>
          <p:cNvSpPr/>
          <p:nvPr/>
        </p:nvSpPr>
        <p:spPr>
          <a:xfrm>
            <a:off x="8071200" y="5400000"/>
            <a:ext cx="432000" cy="651960"/>
          </a:xfrm>
          <a:prstGeom prst="rect">
            <a:avLst/>
          </a:prstGeom>
          <a:solidFill>
            <a:srgbClr val="ffffff"/>
          </a:solidFill>
          <a:ln>
            <a:solidFill>
              <a:srgbClr val="4f81bd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90" spc="-1" strike="noStrike">
                <a:solidFill>
                  <a:srgbClr val="d73a36"/>
                </a:solidFill>
                <a:latin typeface="Calibri"/>
              </a:rPr>
              <a:t>D</a:t>
            </a:r>
            <a:endParaRPr b="0" lang="en-IN" sz="3690" spc="-1" strike="noStrike">
              <a:latin typeface="Arial"/>
            </a:endParaRPr>
          </a:p>
        </p:txBody>
      </p:sp>
      <p:sp>
        <p:nvSpPr>
          <p:cNvPr id="175" name="TextBox 19"/>
          <p:cNvSpPr/>
          <p:nvPr/>
        </p:nvSpPr>
        <p:spPr>
          <a:xfrm>
            <a:off x="9368640" y="4102560"/>
            <a:ext cx="4237200" cy="1389960"/>
          </a:xfrm>
          <a:prstGeom prst="rect">
            <a:avLst/>
          </a:prstGeom>
          <a:solidFill>
            <a:srgbClr val="ffffff"/>
          </a:solidFill>
          <a:ln>
            <a:solidFill>
              <a:srgbClr val="c0504d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270" spc="-1" strike="noStrike">
                <a:solidFill>
                  <a:srgbClr val="000000"/>
                </a:solidFill>
                <a:latin typeface="Calibri"/>
              </a:rPr>
              <a:t>C-&gt;A-&gt;B-&gt;A-&gt;C-&gt;D-&gt;A???</a:t>
            </a:r>
            <a:endParaRPr b="0" lang="en-IN" sz="4270" spc="-1" strike="noStrike">
              <a:latin typeface="Arial"/>
            </a:endParaRPr>
          </a:p>
        </p:txBody>
      </p:sp>
      <p:sp>
        <p:nvSpPr>
          <p:cNvPr id="176" name="TextBox 2"/>
          <p:cNvSpPr/>
          <p:nvPr/>
        </p:nvSpPr>
        <p:spPr>
          <a:xfrm>
            <a:off x="9597960" y="7387920"/>
            <a:ext cx="37425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420" spc="-1" strike="noStrike">
                <a:solidFill>
                  <a:srgbClr val="ffffff"/>
                </a:solidFill>
                <a:latin typeface="Cambria"/>
                <a:ea typeface="Cambria"/>
              </a:rPr>
              <a:t>4 land masses and 7 bridges</a:t>
            </a:r>
            <a:endParaRPr b="0" lang="en-IN" sz="2420" spc="-1" strike="noStrike">
              <a:latin typeface="Arial"/>
            </a:endParaRPr>
          </a:p>
        </p:txBody>
      </p:sp>
      <p:sp>
        <p:nvSpPr>
          <p:cNvPr id="177" name="Text Box 7"/>
          <p:cNvSpPr/>
          <p:nvPr/>
        </p:nvSpPr>
        <p:spPr>
          <a:xfrm>
            <a:off x="3490200" y="1248840"/>
            <a:ext cx="7328520" cy="7747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0520" rIns="110520" tIns="55440" bIns="55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360" spc="-1" strike="noStrike">
                <a:solidFill>
                  <a:srgbClr val="ff0000"/>
                </a:solidFill>
                <a:latin typeface="Cambria"/>
                <a:ea typeface="Cambria"/>
              </a:rPr>
              <a:t>The 7 bridges of Königsberg</a:t>
            </a:r>
            <a:endParaRPr b="0" lang="en-IN" sz="43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472040"/>
            <a:ext cx="13296960" cy="747972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610" name="Picture 3" descr="C:\Users\Dr S K Dana\Desktop\Slide1.jpg"/>
          <p:cNvPicPr/>
          <p:nvPr/>
        </p:nvPicPr>
        <p:blipFill>
          <a:blip r:embed="rId2"/>
          <a:srcRect l="0" t="11950" r="0" b="0"/>
          <a:stretch/>
        </p:blipFill>
        <p:spPr>
          <a:xfrm>
            <a:off x="271440" y="1367280"/>
            <a:ext cx="7494480" cy="7959960"/>
          </a:xfrm>
          <a:prstGeom prst="rect">
            <a:avLst/>
          </a:prstGeom>
          <a:ln w="0">
            <a:noFill/>
          </a:ln>
        </p:spPr>
      </p:pic>
      <p:pic>
        <p:nvPicPr>
          <p:cNvPr id="611" name="Picture 7" descr="C:\Users\Dr S K Dana\Desktop\mat_simple.jpg"/>
          <p:cNvPicPr/>
          <p:nvPr/>
        </p:nvPicPr>
        <p:blipFill>
          <a:blip r:embed="rId3"/>
          <a:stretch/>
        </p:blipFill>
        <p:spPr>
          <a:xfrm>
            <a:off x="8071200" y="1249920"/>
            <a:ext cx="6148440" cy="5590080"/>
          </a:xfrm>
          <a:prstGeom prst="rect">
            <a:avLst/>
          </a:prstGeom>
          <a:ln w="0">
            <a:noFill/>
          </a:ln>
        </p:spPr>
      </p:pic>
      <p:sp>
        <p:nvSpPr>
          <p:cNvPr id="612" name="Title 10"/>
          <p:cNvSpPr/>
          <p:nvPr/>
        </p:nvSpPr>
        <p:spPr>
          <a:xfrm>
            <a:off x="5219280" y="217080"/>
            <a:ext cx="4752000" cy="750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8000"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Shortest</a:t>
            </a:r>
            <a:r>
              <a:rPr b="1" lang="en-US" sz="4000" spc="-1" strike="noStrike">
                <a:solidFill>
                  <a:srgbClr val="0000ff"/>
                </a:solidFill>
                <a:latin typeface="Cambria"/>
                <a:ea typeface="Cambria"/>
              </a:rPr>
              <a:t> Path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613" name="TextBox 3"/>
          <p:cNvSpPr/>
          <p:nvPr/>
        </p:nvSpPr>
        <p:spPr>
          <a:xfrm>
            <a:off x="11854080" y="850284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78B06C40-327B-46A8-9523-068D6A81C8B1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472040"/>
            <a:ext cx="13296960" cy="747972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615" name="Picture 3" descr="C:\Users\Dr S K Dana\Desktop\Slide1.jpg"/>
          <p:cNvPicPr/>
          <p:nvPr/>
        </p:nvPicPr>
        <p:blipFill>
          <a:blip r:embed="rId2"/>
          <a:srcRect l="0" t="11950" r="0" b="0"/>
          <a:stretch/>
        </p:blipFill>
        <p:spPr>
          <a:xfrm>
            <a:off x="271440" y="1367280"/>
            <a:ext cx="7494480" cy="7959960"/>
          </a:xfrm>
          <a:prstGeom prst="rect">
            <a:avLst/>
          </a:prstGeom>
          <a:ln w="0">
            <a:noFill/>
          </a:ln>
        </p:spPr>
      </p:pic>
      <p:pic>
        <p:nvPicPr>
          <p:cNvPr id="616" name="Picture 7" descr="C:\Users\Dr S K Dana\Desktop\mat_simple.jpg"/>
          <p:cNvPicPr/>
          <p:nvPr/>
        </p:nvPicPr>
        <p:blipFill>
          <a:blip r:embed="rId3"/>
          <a:stretch/>
        </p:blipFill>
        <p:spPr>
          <a:xfrm>
            <a:off x="8071200" y="1249920"/>
            <a:ext cx="6148440" cy="5590080"/>
          </a:xfrm>
          <a:prstGeom prst="rect">
            <a:avLst/>
          </a:prstGeom>
          <a:ln w="0">
            <a:noFill/>
          </a:ln>
        </p:spPr>
      </p:pic>
      <p:sp>
        <p:nvSpPr>
          <p:cNvPr id="617" name="Title 10"/>
          <p:cNvSpPr/>
          <p:nvPr/>
        </p:nvSpPr>
        <p:spPr>
          <a:xfrm>
            <a:off x="5219280" y="217080"/>
            <a:ext cx="4752000" cy="750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8000"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Shortest</a:t>
            </a:r>
            <a:r>
              <a:rPr b="1" lang="en-US" sz="4000" spc="-1" strike="noStrike">
                <a:solidFill>
                  <a:srgbClr val="0000ff"/>
                </a:solidFill>
                <a:latin typeface="Cambria"/>
                <a:ea typeface="Cambria"/>
              </a:rPr>
              <a:t> Path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618" name="TextBox 3"/>
          <p:cNvSpPr/>
          <p:nvPr/>
        </p:nvSpPr>
        <p:spPr>
          <a:xfrm>
            <a:off x="11854080" y="850284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619" name="Ink 8" descr=""/>
          <p:cNvPicPr/>
          <p:nvPr/>
        </p:nvPicPr>
        <p:blipFill>
          <a:blip r:embed="rId4"/>
          <a:stretch/>
        </p:blipFill>
        <p:spPr>
          <a:xfrm>
            <a:off x="6246360" y="8167680"/>
            <a:ext cx="17640" cy="1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036C0650-5B7F-4588-BA39-AF4821512F5A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472040"/>
            <a:ext cx="13296960" cy="747972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621" name="Picture 3" descr="C:\Users\Dr S K Dana\Desktop\Slide1.jpg"/>
          <p:cNvPicPr/>
          <p:nvPr/>
        </p:nvPicPr>
        <p:blipFill>
          <a:blip r:embed="rId2"/>
          <a:srcRect l="0" t="11950" r="0" b="0"/>
          <a:stretch/>
        </p:blipFill>
        <p:spPr>
          <a:xfrm>
            <a:off x="271440" y="1367280"/>
            <a:ext cx="7494480" cy="7959960"/>
          </a:xfrm>
          <a:prstGeom prst="rect">
            <a:avLst/>
          </a:prstGeom>
          <a:ln w="0">
            <a:noFill/>
          </a:ln>
        </p:spPr>
      </p:pic>
      <p:pic>
        <p:nvPicPr>
          <p:cNvPr id="622" name="Picture 7" descr="C:\Users\Dr S K Dana\Desktop\mat_simple.jpg"/>
          <p:cNvPicPr/>
          <p:nvPr/>
        </p:nvPicPr>
        <p:blipFill>
          <a:blip r:embed="rId3"/>
          <a:stretch/>
        </p:blipFill>
        <p:spPr>
          <a:xfrm>
            <a:off x="8071200" y="1249920"/>
            <a:ext cx="6148440" cy="5590080"/>
          </a:xfrm>
          <a:prstGeom prst="rect">
            <a:avLst/>
          </a:prstGeom>
          <a:ln w="0">
            <a:noFill/>
          </a:ln>
        </p:spPr>
      </p:pic>
      <p:sp>
        <p:nvSpPr>
          <p:cNvPr id="623" name="Title 10"/>
          <p:cNvSpPr/>
          <p:nvPr/>
        </p:nvSpPr>
        <p:spPr>
          <a:xfrm>
            <a:off x="5219280" y="217080"/>
            <a:ext cx="4752000" cy="750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8000"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Shortest</a:t>
            </a:r>
            <a:r>
              <a:rPr b="1" lang="en-US" sz="4000" spc="-1" strike="noStrike">
                <a:solidFill>
                  <a:srgbClr val="0000ff"/>
                </a:solidFill>
                <a:latin typeface="Cambria"/>
                <a:ea typeface="Cambria"/>
              </a:rPr>
              <a:t> Path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624" name="TextBox 3"/>
          <p:cNvSpPr/>
          <p:nvPr/>
        </p:nvSpPr>
        <p:spPr>
          <a:xfrm>
            <a:off x="11854080" y="850284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625" name="Ink 4" descr=""/>
          <p:cNvPicPr/>
          <p:nvPr/>
        </p:nvPicPr>
        <p:blipFill>
          <a:blip r:embed="rId4"/>
          <a:stretch/>
        </p:blipFill>
        <p:spPr>
          <a:xfrm>
            <a:off x="5531760" y="6325200"/>
            <a:ext cx="481320" cy="336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530C666-CEB7-497F-9DE0-C7DB11C1803F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472040"/>
            <a:ext cx="13296960" cy="747972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627" name="Picture 3" descr="C:\Users\Dr S K Dana\Desktop\Slide1.jpg"/>
          <p:cNvPicPr/>
          <p:nvPr/>
        </p:nvPicPr>
        <p:blipFill>
          <a:blip r:embed="rId2"/>
          <a:srcRect l="0" t="11950" r="0" b="0"/>
          <a:stretch/>
        </p:blipFill>
        <p:spPr>
          <a:xfrm>
            <a:off x="271440" y="1367280"/>
            <a:ext cx="7494480" cy="7959960"/>
          </a:xfrm>
          <a:prstGeom prst="rect">
            <a:avLst/>
          </a:prstGeom>
          <a:ln w="0">
            <a:noFill/>
          </a:ln>
        </p:spPr>
      </p:pic>
      <p:pic>
        <p:nvPicPr>
          <p:cNvPr id="628" name="Picture 7" descr="C:\Users\Dr S K Dana\Desktop\mat_simple.jpg"/>
          <p:cNvPicPr/>
          <p:nvPr/>
        </p:nvPicPr>
        <p:blipFill>
          <a:blip r:embed="rId3"/>
          <a:stretch/>
        </p:blipFill>
        <p:spPr>
          <a:xfrm>
            <a:off x="8071200" y="1249920"/>
            <a:ext cx="6148440" cy="5590080"/>
          </a:xfrm>
          <a:prstGeom prst="rect">
            <a:avLst/>
          </a:prstGeom>
          <a:ln w="0">
            <a:noFill/>
          </a:ln>
        </p:spPr>
      </p:pic>
      <p:sp>
        <p:nvSpPr>
          <p:cNvPr id="629" name="Title 10"/>
          <p:cNvSpPr/>
          <p:nvPr/>
        </p:nvSpPr>
        <p:spPr>
          <a:xfrm>
            <a:off x="5219280" y="217080"/>
            <a:ext cx="4752000" cy="750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8000"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Shortest</a:t>
            </a:r>
            <a:r>
              <a:rPr b="1" lang="en-US" sz="4000" spc="-1" strike="noStrike">
                <a:solidFill>
                  <a:srgbClr val="0000ff"/>
                </a:solidFill>
                <a:latin typeface="Cambria"/>
                <a:ea typeface="Cambria"/>
              </a:rPr>
              <a:t> Path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630" name="TextBox 3"/>
          <p:cNvSpPr/>
          <p:nvPr/>
        </p:nvSpPr>
        <p:spPr>
          <a:xfrm>
            <a:off x="11854080" y="850284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631" name="Ink 4" descr=""/>
          <p:cNvPicPr/>
          <p:nvPr/>
        </p:nvPicPr>
        <p:blipFill>
          <a:blip r:embed="rId4"/>
          <a:stretch/>
        </p:blipFill>
        <p:spPr>
          <a:xfrm>
            <a:off x="5531760" y="6325200"/>
            <a:ext cx="481320" cy="336960"/>
          </a:xfrm>
          <a:prstGeom prst="rect">
            <a:avLst/>
          </a:prstGeom>
          <a:ln w="0">
            <a:noFill/>
          </a:ln>
        </p:spPr>
      </p:pic>
      <p:pic>
        <p:nvPicPr>
          <p:cNvPr id="632" name="Picture 12" descr=""/>
          <p:cNvPicPr/>
          <p:nvPr/>
        </p:nvPicPr>
        <p:blipFill>
          <a:blip r:embed="rId5"/>
          <a:stretch/>
        </p:blipFill>
        <p:spPr>
          <a:xfrm>
            <a:off x="1800" y="660240"/>
            <a:ext cx="14525280" cy="9636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F758322B-F707-4822-B6C6-EA686A753496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472040"/>
            <a:ext cx="13296960" cy="747972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634" name="Title 10"/>
          <p:cNvSpPr/>
          <p:nvPr/>
        </p:nvSpPr>
        <p:spPr>
          <a:xfrm>
            <a:off x="3851280" y="217080"/>
            <a:ext cx="6120360" cy="18698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ff"/>
                </a:solidFill>
                <a:latin typeface="Cambria"/>
                <a:ea typeface="Cambria"/>
              </a:rPr>
              <a:t>BREADTH-FIRST SEARCH (BFS) ALGORITHM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35" name="TextBox 3"/>
          <p:cNvSpPr/>
          <p:nvPr/>
        </p:nvSpPr>
        <p:spPr>
          <a:xfrm>
            <a:off x="11854080" y="8502840"/>
            <a:ext cx="2247480" cy="516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ff0000"/>
                </a:solidFill>
                <a:latin typeface="Cambria"/>
                <a:ea typeface="Cambria"/>
              </a:rPr>
              <a:t>MatLab script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636" name="Content Placeholder 10" descr=""/>
          <p:cNvPicPr/>
          <p:nvPr/>
        </p:nvPicPr>
        <p:blipFill>
          <a:blip r:embed="rId2"/>
          <a:stretch/>
        </p:blipFill>
        <p:spPr>
          <a:xfrm>
            <a:off x="7595640" y="2375640"/>
            <a:ext cx="6401520" cy="3024000"/>
          </a:xfrm>
          <a:prstGeom prst="rect">
            <a:avLst/>
          </a:prstGeom>
          <a:ln w="0">
            <a:noFill/>
          </a:ln>
        </p:spPr>
      </p:pic>
      <p:pic>
        <p:nvPicPr>
          <p:cNvPr id="637" name="Picture 7" descr=""/>
          <p:cNvPicPr/>
          <p:nvPr/>
        </p:nvPicPr>
        <p:blipFill>
          <a:blip r:embed="rId3"/>
          <a:stretch/>
        </p:blipFill>
        <p:spPr>
          <a:xfrm>
            <a:off x="738000" y="2375640"/>
            <a:ext cx="6641280" cy="3024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08D907C-AA92-4D47-8E44-619414F06DC6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1720" y="1439280"/>
            <a:ext cx="13296960" cy="747972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639" name="Content Placeholder 10" descr=""/>
          <p:cNvPicPr/>
          <p:nvPr/>
        </p:nvPicPr>
        <p:blipFill>
          <a:blip r:embed="rId2"/>
          <a:stretch/>
        </p:blipFill>
        <p:spPr>
          <a:xfrm>
            <a:off x="7602480" y="2375640"/>
            <a:ext cx="6401520" cy="3024000"/>
          </a:xfrm>
          <a:prstGeom prst="rect">
            <a:avLst/>
          </a:prstGeom>
          <a:ln w="0">
            <a:noFill/>
          </a:ln>
        </p:spPr>
      </p:pic>
      <p:pic>
        <p:nvPicPr>
          <p:cNvPr id="640" name="Picture 7" descr=""/>
          <p:cNvPicPr/>
          <p:nvPr/>
        </p:nvPicPr>
        <p:blipFill>
          <a:blip r:embed="rId3"/>
          <a:stretch/>
        </p:blipFill>
        <p:spPr>
          <a:xfrm>
            <a:off x="738000" y="2375640"/>
            <a:ext cx="6641280" cy="3024000"/>
          </a:xfrm>
          <a:prstGeom prst="rect">
            <a:avLst/>
          </a:prstGeom>
          <a:ln w="0">
            <a:noFill/>
          </a:ln>
        </p:spPr>
      </p:pic>
      <p:pic>
        <p:nvPicPr>
          <p:cNvPr id="641" name="Picture 5" descr=""/>
          <p:cNvPicPr/>
          <p:nvPr/>
        </p:nvPicPr>
        <p:blipFill>
          <a:blip r:embed="rId4"/>
          <a:stretch/>
        </p:blipFill>
        <p:spPr>
          <a:xfrm>
            <a:off x="738000" y="5349600"/>
            <a:ext cx="6641280" cy="2930400"/>
          </a:xfrm>
          <a:prstGeom prst="rect">
            <a:avLst/>
          </a:prstGeom>
          <a:ln w="0">
            <a:noFill/>
          </a:ln>
        </p:spPr>
      </p:pic>
      <p:pic>
        <p:nvPicPr>
          <p:cNvPr id="642" name="Picture 8" descr=""/>
          <p:cNvPicPr/>
          <p:nvPr/>
        </p:nvPicPr>
        <p:blipFill>
          <a:blip r:embed="rId5"/>
          <a:stretch/>
        </p:blipFill>
        <p:spPr>
          <a:xfrm>
            <a:off x="7578720" y="5380920"/>
            <a:ext cx="6441840" cy="2930400"/>
          </a:xfrm>
          <a:prstGeom prst="rect">
            <a:avLst/>
          </a:prstGeom>
          <a:ln w="0">
            <a:noFill/>
          </a:ln>
        </p:spPr>
      </p:pic>
      <p:sp>
        <p:nvSpPr>
          <p:cNvPr id="643" name="Title 10"/>
          <p:cNvSpPr/>
          <p:nvPr/>
        </p:nvSpPr>
        <p:spPr>
          <a:xfrm>
            <a:off x="3851280" y="217080"/>
            <a:ext cx="6120360" cy="18698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ff"/>
                </a:solidFill>
                <a:latin typeface="Cambria"/>
                <a:ea typeface="Cambria"/>
              </a:rPr>
              <a:t>BREADTH-FIRST SEARCH (BFS) ALGORITHM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EBF1A5FE-B0E4-44D2-B18A-985AF2E69808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1720" y="1439280"/>
            <a:ext cx="13296960" cy="747972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645" name="Title 10"/>
          <p:cNvSpPr/>
          <p:nvPr/>
        </p:nvSpPr>
        <p:spPr>
          <a:xfrm>
            <a:off x="3851280" y="217080"/>
            <a:ext cx="7704360" cy="18698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ff"/>
                </a:solidFill>
                <a:latin typeface="Cambria"/>
                <a:ea typeface="Cambria"/>
              </a:rPr>
              <a:t>Connected and Disconnected Components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646" name="Picture 6" descr=""/>
          <p:cNvPicPr/>
          <p:nvPr/>
        </p:nvPicPr>
        <p:blipFill>
          <a:blip r:embed="rId2"/>
          <a:stretch/>
        </p:blipFill>
        <p:spPr>
          <a:xfrm>
            <a:off x="738000" y="2591640"/>
            <a:ext cx="6241680" cy="2592000"/>
          </a:xfrm>
          <a:prstGeom prst="rect">
            <a:avLst/>
          </a:prstGeom>
          <a:ln w="0">
            <a:noFill/>
          </a:ln>
        </p:spPr>
      </p:pic>
      <p:pic>
        <p:nvPicPr>
          <p:cNvPr id="647" name="Picture 13" descr=""/>
          <p:cNvPicPr/>
          <p:nvPr/>
        </p:nvPicPr>
        <p:blipFill>
          <a:blip r:embed="rId3"/>
          <a:stretch/>
        </p:blipFill>
        <p:spPr>
          <a:xfrm>
            <a:off x="7955640" y="2542680"/>
            <a:ext cx="3235680" cy="2628360"/>
          </a:xfrm>
          <a:prstGeom prst="rect">
            <a:avLst/>
          </a:prstGeom>
          <a:ln w="0">
            <a:noFill/>
          </a:ln>
        </p:spPr>
      </p:pic>
      <p:pic>
        <p:nvPicPr>
          <p:cNvPr id="648" name="Picture 15" descr=""/>
          <p:cNvPicPr/>
          <p:nvPr/>
        </p:nvPicPr>
        <p:blipFill>
          <a:blip r:embed="rId4"/>
          <a:stretch/>
        </p:blipFill>
        <p:spPr>
          <a:xfrm>
            <a:off x="675720" y="5256000"/>
            <a:ext cx="6303960" cy="3030480"/>
          </a:xfrm>
          <a:prstGeom prst="rect">
            <a:avLst/>
          </a:prstGeom>
          <a:ln w="0">
            <a:noFill/>
          </a:ln>
        </p:spPr>
      </p:pic>
      <p:pic>
        <p:nvPicPr>
          <p:cNvPr id="649" name="Picture 17" descr=""/>
          <p:cNvPicPr/>
          <p:nvPr/>
        </p:nvPicPr>
        <p:blipFill>
          <a:blip r:embed="rId5"/>
          <a:stretch/>
        </p:blipFill>
        <p:spPr>
          <a:xfrm>
            <a:off x="7974000" y="5382720"/>
            <a:ext cx="3216960" cy="2813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2DF1D483-589E-4122-8FC5-1E363F5D978C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7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8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09040" y="1066320"/>
            <a:ext cx="1374084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651" name="PlaceHolder 1"/>
          <p:cNvSpPr>
            <a:spLocks noGrp="1"/>
          </p:cNvSpPr>
          <p:nvPr>
            <p:ph/>
          </p:nvPr>
        </p:nvSpPr>
        <p:spPr>
          <a:xfrm>
            <a:off x="733320" y="1994400"/>
            <a:ext cx="13282560" cy="7126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rmAutofit/>
          </a:bodyPr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Construct your own random graph (N=10,50,500). 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Symmetric?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Plot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879"/>
              </a:spcBef>
              <a:buNone/>
              <a:tabLst>
                <a:tab algn="l" pos="0"/>
              </a:tabLst>
            </a:pP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Wingdings" charset="2"/>
              <a:buChar char=""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Calculate all the pathlengths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Wingdings" charset="2"/>
              <a:buChar char=""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Extract information from the power of the matrix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Wingdings" charset="2"/>
              <a:buChar char=""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Find the diameter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879"/>
              </a:spcBef>
              <a:buClr>
                <a:srgbClr val="000000"/>
              </a:buClr>
              <a:buFont typeface="Wingdings" charset="2"/>
              <a:buChar char=""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mbria"/>
                <a:ea typeface="Cambria"/>
              </a:rPr>
              <a:t>Plot the Histogram of all pathlengths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879"/>
              </a:spcBef>
              <a:buNone/>
              <a:tabLst>
                <a:tab algn="l" pos="0"/>
              </a:tabLst>
            </a:pP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US" sz="51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2" name="TextBox 4"/>
          <p:cNvSpPr/>
          <p:nvPr/>
        </p:nvSpPr>
        <p:spPr>
          <a:xfrm>
            <a:off x="742320" y="1154160"/>
            <a:ext cx="2808000" cy="8305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60" spc="-1" strike="noStrike">
                <a:solidFill>
                  <a:srgbClr val="0000ff"/>
                </a:solidFill>
                <a:latin typeface="Cambria"/>
                <a:ea typeface="Cambria"/>
              </a:rPr>
              <a:t>Task 1-2</a:t>
            </a:r>
            <a:endParaRPr b="0" lang="en-IN" sz="486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A6FAD0D-4901-4880-95F6-9C384FD11F2B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09040" y="1066320"/>
            <a:ext cx="1374084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654" name="TextBox 4"/>
          <p:cNvSpPr/>
          <p:nvPr/>
        </p:nvSpPr>
        <p:spPr>
          <a:xfrm>
            <a:off x="509040" y="1152360"/>
            <a:ext cx="8208720" cy="8305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60" spc="-1" strike="noStrike">
                <a:solidFill>
                  <a:srgbClr val="0000ff"/>
                </a:solidFill>
                <a:latin typeface="Cambria"/>
                <a:ea typeface="Cambria"/>
              </a:rPr>
              <a:t>Edge list and node list</a:t>
            </a:r>
            <a:endParaRPr b="0" lang="en-IN" sz="4860" spc="-1" strike="noStrike">
              <a:latin typeface="Arial"/>
            </a:endParaRPr>
          </a:p>
        </p:txBody>
      </p:sp>
      <p:pic>
        <p:nvPicPr>
          <p:cNvPr id="655" name="Content Placeholder 8" descr=""/>
          <p:cNvPicPr/>
          <p:nvPr/>
        </p:nvPicPr>
        <p:blipFill>
          <a:blip r:embed="rId2"/>
          <a:stretch/>
        </p:blipFill>
        <p:spPr>
          <a:xfrm>
            <a:off x="2408760" y="2519280"/>
            <a:ext cx="9941040" cy="712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DC073D61-3524-4C2A-86D1-BC28ECD1918F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09040" y="1066320"/>
            <a:ext cx="1374084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657" name="TextBox 4"/>
          <p:cNvSpPr/>
          <p:nvPr/>
        </p:nvSpPr>
        <p:spPr>
          <a:xfrm>
            <a:off x="3502440" y="1105560"/>
            <a:ext cx="8208720" cy="8305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60" spc="-1" strike="noStrike">
                <a:solidFill>
                  <a:srgbClr val="0000ff"/>
                </a:solidFill>
                <a:latin typeface="Cambria"/>
                <a:ea typeface="Cambria"/>
              </a:rPr>
              <a:t>Edge list and node list</a:t>
            </a:r>
            <a:endParaRPr b="0" lang="en-IN" sz="4860" spc="-1" strike="noStrike">
              <a:latin typeface="Arial"/>
            </a:endParaRPr>
          </a:p>
        </p:txBody>
      </p:sp>
      <p:pic>
        <p:nvPicPr>
          <p:cNvPr id="658" name="Picture 7" descr=""/>
          <p:cNvPicPr/>
          <p:nvPr/>
        </p:nvPicPr>
        <p:blipFill>
          <a:blip r:embed="rId2"/>
          <a:stretch/>
        </p:blipFill>
        <p:spPr>
          <a:xfrm>
            <a:off x="738000" y="2520000"/>
            <a:ext cx="5565960" cy="2688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34560416-B0C5-41B0-B345-06CCB968D835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4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712800" y="1248840"/>
            <a:ext cx="14042160" cy="789876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179" name="Picture 2" descr=""/>
          <p:cNvPicPr/>
          <p:nvPr/>
        </p:nvPicPr>
        <p:blipFill>
          <a:blip r:embed="rId2"/>
          <a:stretch/>
        </p:blipFill>
        <p:spPr>
          <a:xfrm>
            <a:off x="7045200" y="1651680"/>
            <a:ext cx="5868720" cy="3066840"/>
          </a:xfrm>
          <a:prstGeom prst="rect">
            <a:avLst/>
          </a:prstGeom>
          <a:ln w="9525">
            <a:noFill/>
          </a:ln>
        </p:spPr>
      </p:pic>
      <p:pic>
        <p:nvPicPr>
          <p:cNvPr id="180" name="Picture 3" descr=""/>
          <p:cNvPicPr/>
          <p:nvPr/>
        </p:nvPicPr>
        <p:blipFill>
          <a:blip r:embed="rId3"/>
          <a:stretch/>
        </p:blipFill>
        <p:spPr>
          <a:xfrm>
            <a:off x="1924200" y="4761720"/>
            <a:ext cx="9772200" cy="4237920"/>
          </a:xfrm>
          <a:prstGeom prst="rect">
            <a:avLst/>
          </a:prstGeom>
          <a:ln w="9525">
            <a:noFill/>
          </a:ln>
        </p:spPr>
      </p:pic>
      <p:sp>
        <p:nvSpPr>
          <p:cNvPr id="181" name="TextBox 6"/>
          <p:cNvSpPr/>
          <p:nvPr/>
        </p:nvSpPr>
        <p:spPr>
          <a:xfrm>
            <a:off x="1226160" y="2436120"/>
            <a:ext cx="5267160" cy="1214280"/>
          </a:xfrm>
          <a:prstGeom prst="rect">
            <a:avLst/>
          </a:prstGeom>
          <a:solidFill>
            <a:srgbClr val="ffffff"/>
          </a:solidFill>
          <a:ln>
            <a:solidFill>
              <a:srgbClr val="c0504d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3690" spc="-1" strike="noStrike">
                <a:solidFill>
                  <a:srgbClr val="000000"/>
                </a:solidFill>
                <a:latin typeface="Calibri"/>
              </a:rPr>
              <a:t>A-5 Edges; B-3 Edges</a:t>
            </a:r>
            <a:endParaRPr b="0" lang="en-IN" sz="369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3690" spc="-1" strike="noStrike">
                <a:solidFill>
                  <a:srgbClr val="000000"/>
                </a:solidFill>
                <a:latin typeface="Calibri"/>
              </a:rPr>
              <a:t>C-3 Edges; D-3 Edges</a:t>
            </a:r>
            <a:endParaRPr b="0" lang="en-IN" sz="3690" spc="-1" strike="noStrike">
              <a:latin typeface="Arial"/>
            </a:endParaRPr>
          </a:p>
        </p:txBody>
      </p:sp>
      <p:sp>
        <p:nvSpPr>
          <p:cNvPr id="182" name="Text Box 7"/>
          <p:cNvSpPr/>
          <p:nvPr/>
        </p:nvSpPr>
        <p:spPr>
          <a:xfrm>
            <a:off x="714960" y="942480"/>
            <a:ext cx="7328520" cy="7747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0520" rIns="110520" tIns="55440" bIns="55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360" spc="-1" strike="noStrike">
                <a:solidFill>
                  <a:srgbClr val="ff0000"/>
                </a:solidFill>
                <a:latin typeface="Cambria"/>
                <a:ea typeface="Cambria"/>
              </a:rPr>
              <a:t>The 7 bridges of Königsberg</a:t>
            </a:r>
            <a:endParaRPr b="0" lang="en-IN" sz="43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09040" y="1066320"/>
            <a:ext cx="13740840" cy="8667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660" name="Content Placeholder 9" descr=""/>
          <p:cNvPicPr/>
          <p:nvPr/>
        </p:nvPicPr>
        <p:blipFill>
          <a:blip r:embed="rId2"/>
          <a:stretch/>
        </p:blipFill>
        <p:spPr>
          <a:xfrm>
            <a:off x="7595640" y="5025600"/>
            <a:ext cx="3523320" cy="3449520"/>
          </a:xfrm>
          <a:prstGeom prst="rect">
            <a:avLst/>
          </a:prstGeom>
          <a:ln w="0">
            <a:noFill/>
          </a:ln>
        </p:spPr>
      </p:pic>
      <p:pic>
        <p:nvPicPr>
          <p:cNvPr id="661" name="Picture 7" descr=""/>
          <p:cNvPicPr/>
          <p:nvPr/>
        </p:nvPicPr>
        <p:blipFill>
          <a:blip r:embed="rId3"/>
          <a:stretch/>
        </p:blipFill>
        <p:spPr>
          <a:xfrm>
            <a:off x="738000" y="2520000"/>
            <a:ext cx="5565960" cy="2688840"/>
          </a:xfrm>
          <a:prstGeom prst="rect">
            <a:avLst/>
          </a:prstGeom>
          <a:ln w="0">
            <a:noFill/>
          </a:ln>
        </p:spPr>
      </p:pic>
      <p:pic>
        <p:nvPicPr>
          <p:cNvPr id="662" name="Picture 6" descr=""/>
          <p:cNvPicPr/>
          <p:nvPr/>
        </p:nvPicPr>
        <p:blipFill>
          <a:blip r:embed="rId4"/>
          <a:stretch/>
        </p:blipFill>
        <p:spPr>
          <a:xfrm>
            <a:off x="11393640" y="4247640"/>
            <a:ext cx="1800000" cy="5005440"/>
          </a:xfrm>
          <a:prstGeom prst="rect">
            <a:avLst/>
          </a:prstGeom>
          <a:ln w="0">
            <a:noFill/>
          </a:ln>
        </p:spPr>
      </p:pic>
      <p:sp>
        <p:nvSpPr>
          <p:cNvPr id="663" name="TextBox 1"/>
          <p:cNvSpPr/>
          <p:nvPr/>
        </p:nvSpPr>
        <p:spPr>
          <a:xfrm>
            <a:off x="3502440" y="1105560"/>
            <a:ext cx="8208720" cy="8305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60" spc="-1" strike="noStrike">
                <a:solidFill>
                  <a:srgbClr val="0000ff"/>
                </a:solidFill>
                <a:latin typeface="Cambria"/>
                <a:ea typeface="Cambria"/>
              </a:rPr>
              <a:t>Edge list and node list</a:t>
            </a:r>
            <a:endParaRPr b="0" lang="en-IN" sz="486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A5498C62-A2C3-4FD0-A966-4986CDB87215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42920" y="924480"/>
            <a:ext cx="13393080" cy="894744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665" name="PlaceHolder 1"/>
          <p:cNvSpPr>
            <a:spLocks noGrp="1"/>
          </p:cNvSpPr>
          <p:nvPr>
            <p:ph/>
          </p:nvPr>
        </p:nvSpPr>
        <p:spPr>
          <a:xfrm>
            <a:off x="1252440" y="2806200"/>
            <a:ext cx="12973680" cy="5335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anchor="t">
            <a:noAutofit/>
          </a:bodyPr>
          <a:p>
            <a:pPr marL="553320" indent="-5533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If G be a simple graph with vertex set V(G); The </a:t>
            </a:r>
            <a:r>
              <a:rPr b="1" i="1" lang="en-US" sz="3200" spc="-1" strike="noStrike">
                <a:solidFill>
                  <a:srgbClr val="ff0000"/>
                </a:solidFill>
                <a:latin typeface="Cambria"/>
                <a:ea typeface="Cambria"/>
              </a:rPr>
              <a:t>complement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 G of G is the simple graph which has V(G) at its vertex set and in which two vertices are adjacent </a:t>
            </a: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if and only if 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they are not adjacent in V(G).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Given any pair of vertices </a:t>
            </a: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v,w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 of Graph G there is a path from </a:t>
            </a: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v 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to</a:t>
            </a: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 w  </a:t>
            </a:r>
            <a:r>
              <a:rPr b="1" lang="en-US" sz="3200" spc="-1" strike="noStrike">
                <a:solidFill>
                  <a:srgbClr val="ff0000"/>
                </a:solidFill>
                <a:latin typeface="Cambria"/>
                <a:ea typeface="Cambria"/>
              </a:rPr>
              <a:t>: </a:t>
            </a:r>
            <a:r>
              <a:rPr b="1" i="1" lang="en-US" sz="3200" spc="-1" strike="noStrike">
                <a:solidFill>
                  <a:srgbClr val="ff0000"/>
                </a:solidFill>
                <a:latin typeface="Cambria"/>
                <a:ea typeface="Cambria"/>
              </a:rPr>
              <a:t>Connected graph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553320" indent="-553320">
              <a:lnSpc>
                <a:spcPct val="100000"/>
              </a:lnSpc>
              <a:spcBef>
                <a:spcPts val="904"/>
              </a:spcBef>
              <a:buNone/>
              <a:tabLst>
                <a:tab algn="l" pos="0"/>
              </a:tabLst>
            </a:pPr>
            <a:r>
              <a:rPr b="0" lang="en-US" sz="4520" spc="-1" strike="noStrike">
                <a:solidFill>
                  <a:srgbClr val="000000"/>
                </a:solidFill>
                <a:latin typeface="Cambria"/>
                <a:ea typeface="Cambria"/>
              </a:rPr>
              <a:t>  </a:t>
            </a:r>
            <a:endParaRPr b="0" lang="en-US" sz="452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6" name="Straight Connector 4"/>
          <p:cNvSpPr/>
          <p:nvPr/>
        </p:nvSpPr>
        <p:spPr>
          <a:xfrm>
            <a:off x="12420000" y="2951280"/>
            <a:ext cx="348480" cy="36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667" name="Rectangle 7"/>
          <p:cNvSpPr/>
          <p:nvPr/>
        </p:nvSpPr>
        <p:spPr>
          <a:xfrm>
            <a:off x="3257280" y="1085040"/>
            <a:ext cx="10026000" cy="699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ff"/>
                </a:solidFill>
                <a:latin typeface="Cambria"/>
                <a:ea typeface="Cambria"/>
              </a:rPr>
              <a:t>Complement, Connected and disconnected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668" name="TextBox 9"/>
          <p:cNvSpPr/>
          <p:nvPr/>
        </p:nvSpPr>
        <p:spPr>
          <a:xfrm>
            <a:off x="1586520" y="6595560"/>
            <a:ext cx="943632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An arbitrary graph  can split up into disjoint connected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subgraphs  called </a:t>
            </a:r>
            <a:r>
              <a:rPr b="1" i="1" lang="en-US" sz="3200" spc="-1" strike="noStrike">
                <a:solidFill>
                  <a:srgbClr val="ff0000"/>
                </a:solidFill>
                <a:latin typeface="Cambria"/>
                <a:ea typeface="Cambria"/>
              </a:rPr>
              <a:t>components.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7E07AEBE-B533-475E-9BD9-F8773EE290F3}" type="datetime1">
              <a:rPr lang="en-IN"/>
              <a:t>28/01/2024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712800" y="1248840"/>
            <a:ext cx="13651200" cy="767916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pic>
        <p:nvPicPr>
          <p:cNvPr id="184" name="Picture 2" descr=""/>
          <p:cNvPicPr/>
          <p:nvPr/>
        </p:nvPicPr>
        <p:blipFill>
          <a:blip r:embed="rId2"/>
          <a:stretch/>
        </p:blipFill>
        <p:spPr>
          <a:xfrm>
            <a:off x="7045200" y="1651680"/>
            <a:ext cx="5868720" cy="3066840"/>
          </a:xfrm>
          <a:prstGeom prst="rect">
            <a:avLst/>
          </a:prstGeom>
          <a:ln w="9525">
            <a:noFill/>
          </a:ln>
        </p:spPr>
      </p:pic>
      <p:pic>
        <p:nvPicPr>
          <p:cNvPr id="185" name="Picture 3" descr=""/>
          <p:cNvPicPr/>
          <p:nvPr/>
        </p:nvPicPr>
        <p:blipFill>
          <a:blip r:embed="rId3"/>
          <a:stretch/>
        </p:blipFill>
        <p:spPr>
          <a:xfrm>
            <a:off x="2934000" y="5225400"/>
            <a:ext cx="9123840" cy="4038120"/>
          </a:xfrm>
          <a:prstGeom prst="rect">
            <a:avLst/>
          </a:prstGeom>
          <a:ln w="9525">
            <a:noFill/>
          </a:ln>
        </p:spPr>
      </p:pic>
      <p:sp>
        <p:nvSpPr>
          <p:cNvPr id="186" name="Smiley Face 3"/>
          <p:cNvSpPr/>
          <p:nvPr/>
        </p:nvSpPr>
        <p:spPr>
          <a:xfrm>
            <a:off x="10081800" y="3046320"/>
            <a:ext cx="522720" cy="435600"/>
          </a:xfrm>
          <a:prstGeom prst="smileyFace">
            <a:avLst>
              <a:gd name="adj" fmla="val 4653"/>
            </a:avLst>
          </a:prstGeom>
          <a:solidFill>
            <a:srgbClr val="ffffff"/>
          </a:solidFill>
          <a:ln>
            <a:solidFill>
              <a:srgbClr val="f79646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87" name="TextBox 5"/>
          <p:cNvSpPr/>
          <p:nvPr/>
        </p:nvSpPr>
        <p:spPr>
          <a:xfrm>
            <a:off x="2320920" y="2448360"/>
            <a:ext cx="4650120" cy="1119240"/>
          </a:xfrm>
          <a:prstGeom prst="rect">
            <a:avLst/>
          </a:prstGeom>
          <a:solidFill>
            <a:srgbClr val="ffffff"/>
          </a:solidFill>
          <a:ln>
            <a:solidFill>
              <a:srgbClr val="c0504d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3380" spc="-1" strike="noStrike">
                <a:solidFill>
                  <a:srgbClr val="000000"/>
                </a:solidFill>
                <a:latin typeface="Calibri"/>
              </a:rPr>
              <a:t>A-4 Edges; B-3 Edges</a:t>
            </a:r>
            <a:endParaRPr b="0" lang="en-IN" sz="338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3380" spc="-1" strike="noStrike">
                <a:solidFill>
                  <a:srgbClr val="000000"/>
                </a:solidFill>
                <a:latin typeface="Calibri"/>
              </a:rPr>
              <a:t>C-3 Edges; D-2 Edges</a:t>
            </a:r>
            <a:endParaRPr b="0" lang="en-IN" sz="3380" spc="-1" strike="noStrike">
              <a:latin typeface="Arial"/>
            </a:endParaRPr>
          </a:p>
        </p:txBody>
      </p:sp>
      <p:sp>
        <p:nvSpPr>
          <p:cNvPr id="188" name="Down Arrow 6"/>
          <p:cNvSpPr/>
          <p:nvPr/>
        </p:nvSpPr>
        <p:spPr>
          <a:xfrm>
            <a:off x="4384800" y="4066920"/>
            <a:ext cx="261000" cy="784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TextBox 7"/>
          <p:cNvSpPr/>
          <p:nvPr/>
        </p:nvSpPr>
        <p:spPr>
          <a:xfrm>
            <a:off x="2572560" y="4165920"/>
            <a:ext cx="2495520" cy="188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5880" spc="-1" strike="noStrike">
                <a:solidFill>
                  <a:srgbClr val="ffffff"/>
                </a:solidFill>
                <a:latin typeface="Cambria"/>
                <a:ea typeface="Cambria"/>
              </a:rPr>
              <a:t>Guideline</a:t>
            </a:r>
            <a:r>
              <a:rPr b="1" lang="en-US" sz="2420" spc="-1" strike="noStrike">
                <a:solidFill>
                  <a:srgbClr val="ffffff"/>
                </a:solidFill>
                <a:latin typeface="Calibri"/>
                <a:ea typeface="Cambria"/>
              </a:rPr>
              <a:t> No:2</a:t>
            </a:r>
            <a:endParaRPr b="0" lang="en-IN" sz="2420" spc="-1" strike="noStrike">
              <a:latin typeface="Arial"/>
            </a:endParaRPr>
          </a:p>
        </p:txBody>
      </p:sp>
      <p:sp>
        <p:nvSpPr>
          <p:cNvPr id="190" name="Text Box 7"/>
          <p:cNvSpPr/>
          <p:nvPr/>
        </p:nvSpPr>
        <p:spPr>
          <a:xfrm>
            <a:off x="428040" y="885960"/>
            <a:ext cx="7328520" cy="7747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0520" rIns="110520" tIns="55440" bIns="55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360" spc="-1" strike="noStrike">
                <a:solidFill>
                  <a:srgbClr val="ff0000"/>
                </a:solidFill>
                <a:latin typeface="Cambria"/>
                <a:ea typeface="Cambria"/>
              </a:rPr>
              <a:t>The 7 bridges of Königsberg</a:t>
            </a:r>
            <a:endParaRPr b="0" lang="en-IN" sz="43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9" dur="3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2" dur="3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5" dur="3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8" dur="3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2343</TotalTime>
  <Application>LibreOffice/7.3.7.2$Linux_X86_64 LibreOffice_project/30$Build-2</Application>
  <AppVersion>15.0000</AppVersion>
  <Words>2988</Words>
  <Paragraphs>485</Paragraphs>
  <Company>Hewlett-Packard Company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2012-11-09T11:52:54Z</dcterms:created>
  <dc:creator>Dr S K Dana</dc:creator>
  <dc:description/>
  <dc:language>en-IN</dc:language>
  <cp:lastModifiedBy/>
  <dcterms:modified xsi:type="dcterms:W3CDTF">2024-01-28T16:21:59Z</dcterms:modified>
  <cp:revision>95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16</vt:i4>
  </property>
  <property fmtid="{D5CDD505-2E9C-101B-9397-08002B2CF9AE}" pid="3" name="PresentationFormat">
    <vt:lpwstr>Custom</vt:lpwstr>
  </property>
  <property fmtid="{D5CDD505-2E9C-101B-9397-08002B2CF9AE}" pid="4" name="Slides">
    <vt:i4>81</vt:i4>
  </property>
</Properties>
</file>